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715" r:id="rId2"/>
    <p:sldId id="4143" r:id="rId3"/>
    <p:sldId id="4137" r:id="rId4"/>
    <p:sldId id="4140" r:id="rId5"/>
    <p:sldId id="922" r:id="rId6"/>
    <p:sldId id="923" r:id="rId7"/>
    <p:sldId id="859" r:id="rId8"/>
    <p:sldId id="864" r:id="rId9"/>
    <p:sldId id="863" r:id="rId10"/>
    <p:sldId id="846" r:id="rId11"/>
    <p:sldId id="876" r:id="rId12"/>
    <p:sldId id="847" r:id="rId13"/>
    <p:sldId id="646" r:id="rId14"/>
    <p:sldId id="873" r:id="rId15"/>
    <p:sldId id="880" r:id="rId16"/>
    <p:sldId id="841" r:id="rId17"/>
    <p:sldId id="894" r:id="rId18"/>
    <p:sldId id="711" r:id="rId19"/>
    <p:sldId id="918" r:id="rId20"/>
    <p:sldId id="270" r:id="rId21"/>
    <p:sldId id="909" r:id="rId22"/>
    <p:sldId id="850" r:id="rId23"/>
    <p:sldId id="851" r:id="rId24"/>
    <p:sldId id="854" r:id="rId25"/>
    <p:sldId id="887" r:id="rId26"/>
    <p:sldId id="888" r:id="rId27"/>
    <p:sldId id="889" r:id="rId28"/>
    <p:sldId id="926" r:id="rId29"/>
    <p:sldId id="893" r:id="rId30"/>
  </p:sldIdLst>
  <p:sldSz cx="10075863" cy="7562850"/>
  <p:notesSz cx="7772400" cy="10058400"/>
  <p:defaultTextStyle>
    <a:defPPr>
      <a:defRPr lang="en-GB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1pPr>
    <a:lvl2pPr marL="742950" indent="-28575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2pPr>
    <a:lvl3pPr marL="1143000" indent="-228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3pPr>
    <a:lvl4pPr marL="1600200" indent="-228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4pPr>
    <a:lvl5pPr marL="2057400" indent="-228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6600"/>
    <a:srgbClr val="FFFFFF"/>
    <a:srgbClr val="008000"/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467"/>
    <p:restoredTop sz="94664"/>
  </p:normalViewPr>
  <p:slideViewPr>
    <p:cSldViewPr>
      <p:cViewPr varScale="1">
        <p:scale>
          <a:sx n="101" d="100"/>
          <a:sy n="101" d="100"/>
        </p:scale>
        <p:origin x="808" y="20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4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402138" y="0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EF52419-40B8-6D46-A041-229C7F23E52C}" type="datetimeFigureOut">
              <a:rPr lang="en-US"/>
              <a:pPr>
                <a:defRPr/>
              </a:pPr>
              <a:t>4/29/26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53575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402138" y="9553575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CED085E-8C15-084B-8E66-2FC7841006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1"/>
          <p:cNvSpPr>
            <a:spLocks noChangeArrowheads="1"/>
          </p:cNvSpPr>
          <p:nvPr/>
        </p:nvSpPr>
        <p:spPr bwMode="auto">
          <a:xfrm>
            <a:off x="0" y="0"/>
            <a:ext cx="7772400" cy="10058400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</a:pPr>
            <a:endParaRPr lang="en-US" altLang="en-US">
              <a:latin typeface="Abadi MT Condensed Extra Bold" charset="0"/>
            </a:endParaRPr>
          </a:p>
        </p:txBody>
      </p:sp>
      <p:sp>
        <p:nvSpPr>
          <p:cNvPr id="14339" name="AutoShape 2"/>
          <p:cNvSpPr>
            <a:spLocks noChangeArrowheads="1"/>
          </p:cNvSpPr>
          <p:nvPr/>
        </p:nvSpPr>
        <p:spPr bwMode="auto">
          <a:xfrm>
            <a:off x="0" y="0"/>
            <a:ext cx="7772400" cy="10058400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</a:pPr>
            <a:endParaRPr lang="en-US" altLang="en-US">
              <a:latin typeface="Abadi MT Condensed Extra Bold" charset="0"/>
            </a:endParaRPr>
          </a:p>
        </p:txBody>
      </p:sp>
      <p:sp>
        <p:nvSpPr>
          <p:cNvPr id="14340" name="AutoShape 3"/>
          <p:cNvSpPr>
            <a:spLocks noChangeArrowheads="1"/>
          </p:cNvSpPr>
          <p:nvPr/>
        </p:nvSpPr>
        <p:spPr bwMode="auto">
          <a:xfrm>
            <a:off x="0" y="0"/>
            <a:ext cx="7772400" cy="10058400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</a:pPr>
            <a:endParaRPr lang="en-US" altLang="en-US">
              <a:latin typeface="Abadi MT Condensed Extra Bold" charset="0"/>
            </a:endParaRPr>
          </a:p>
        </p:txBody>
      </p:sp>
      <p:sp>
        <p:nvSpPr>
          <p:cNvPr id="14341" name="AutoShape 4"/>
          <p:cNvSpPr>
            <a:spLocks noChangeArrowheads="1"/>
          </p:cNvSpPr>
          <p:nvPr/>
        </p:nvSpPr>
        <p:spPr bwMode="auto">
          <a:xfrm>
            <a:off x="0" y="0"/>
            <a:ext cx="7772400" cy="10058400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</a:pPr>
            <a:endParaRPr lang="en-US" altLang="en-US">
              <a:latin typeface="Abadi MT Condensed Extra Bold" charset="0"/>
            </a:endParaRPr>
          </a:p>
        </p:txBody>
      </p:sp>
      <p:sp>
        <p:nvSpPr>
          <p:cNvPr id="14342" name="Rectangle 5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1263" cy="376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054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777875" y="4776788"/>
            <a:ext cx="6210300" cy="451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3655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4398963" y="0"/>
            <a:ext cx="33655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/>
          </p:nvPr>
        </p:nvSpPr>
        <p:spPr bwMode="auto">
          <a:xfrm>
            <a:off x="0" y="9555163"/>
            <a:ext cx="33655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4398963" y="9555163"/>
            <a:ext cx="33655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F380D102-D98D-E74B-9F60-84A59E51F6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pitchFamily="18" charset="0"/>
        <a:ea typeface="ＭＳ Ｐゴシック" charset="0"/>
        <a:cs typeface="ＭＳ Ｐゴシック" charset="0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pitchFamily="18" charset="0"/>
        <a:ea typeface="ＭＳ Ｐゴシック" charset="0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pitchFamily="18" charset="0"/>
        <a:ea typeface="ＭＳ Ｐゴシック" charset="0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pitchFamily="18" charset="0"/>
        <a:ea typeface="ＭＳ Ｐゴシック" charset="0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pitchFamily="18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763588"/>
            <a:ext cx="5014913" cy="37639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>
              <a:defRPr/>
            </a:pPr>
            <a:fld id="{F380D102-D98D-E74B-9F60-84A59E51F68C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4543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763588"/>
            <a:ext cx="5014913" cy="37639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>
              <a:defRPr/>
            </a:pPr>
            <a:fld id="{F380D102-D98D-E74B-9F60-84A59E51F68C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9222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650" y="2349500"/>
            <a:ext cx="8564563" cy="16208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1300" y="4286250"/>
            <a:ext cx="7053263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597234-C508-7743-8635-71A82F0ACB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3701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CE8F20-0D9B-1D47-892D-4E5567AF981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4319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38" y="4859338"/>
            <a:ext cx="8564562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5338" y="3205163"/>
            <a:ext cx="8564562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DD2144-B338-A745-8483-6178E0BE2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7962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4525" cy="4983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0163" y="1768475"/>
            <a:ext cx="4454525" cy="4983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ABC9E3-5742-1C4D-8AE3-D8C3E851FF3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7259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238" y="303213"/>
            <a:ext cx="9069387" cy="126047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3238" y="1692275"/>
            <a:ext cx="4452937" cy="70643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238" y="2398713"/>
            <a:ext cx="4452937" cy="43576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100" y="1692275"/>
            <a:ext cx="4454525" cy="70643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100" y="2398713"/>
            <a:ext cx="4454525" cy="43576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13BD0A-14C9-2049-A341-C1B4F2FBCF5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4245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C8313B-42CE-BB4B-B409-80141EC70D1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9191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F74891-247B-EA44-8847-C54730728E5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5744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3314700" cy="1281113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0175" y="301625"/>
            <a:ext cx="5632450" cy="6454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238" y="1582738"/>
            <a:ext cx="3314700" cy="51736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12E03F-F679-F84A-9834-B50565F8868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6621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4850" y="5294313"/>
            <a:ext cx="6045200" cy="62388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74850" y="676275"/>
            <a:ext cx="6045200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4850" y="5918200"/>
            <a:ext cx="6045200" cy="889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170B02-51C3-C745-8251-3C5A807E25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6154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852E5-3109-CB45-B60D-B10026496B6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5726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99325" y="301625"/>
            <a:ext cx="2265363" cy="64500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3687" cy="64500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4F24AD-EBC1-1D43-A283-7BB4E121DE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5659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1450" cy="12541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E82A7-6C12-1B4D-A82F-4BEAE3D79B2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2504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rtlCol="0">
            <a:noAutofit/>
          </a:bodyPr>
          <a:lstStyle>
            <a:lvl1pPr>
              <a:defRPr lang="en-US" sz="3085" cap="small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03793" y="1512570"/>
            <a:ext cx="4450173" cy="5546090"/>
          </a:xfrm>
          <a:prstGeom prst="rect">
            <a:avLst/>
          </a:prstGeom>
        </p:spPr>
        <p:txBody>
          <a:bodyPr/>
          <a:lstStyle>
            <a:lvl1pPr>
              <a:defRPr lang="en-US" sz="2645" smtClean="0">
                <a:solidFill>
                  <a:schemeClr val="tx2">
                    <a:lumMod val="75000"/>
                  </a:schemeClr>
                </a:solidFill>
              </a:defRPr>
            </a:lvl1pPr>
            <a:lvl2pPr>
              <a:defRPr lang="en-US" sz="2424" smtClean="0"/>
            </a:lvl2pPr>
            <a:lvl3pPr>
              <a:defRPr lang="en-US" smtClean="0">
                <a:solidFill>
                  <a:schemeClr val="tx2">
                    <a:lumMod val="75000"/>
                  </a:schemeClr>
                </a:solidFill>
              </a:defRPr>
            </a:lvl3pPr>
            <a:lvl4pPr>
              <a:defRPr lang="en-US" smtClean="0">
                <a:solidFill>
                  <a:schemeClr val="tx2">
                    <a:lumMod val="75000"/>
                  </a:schemeClr>
                </a:solidFill>
              </a:defRPr>
            </a:lvl4pPr>
            <a:lvl5pPr>
              <a:defRPr lang="en-US">
                <a:solidFill>
                  <a:schemeClr val="tx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/>
          <p:cNvSpPr>
            <a:spLocks noGrp="1"/>
          </p:cNvSpPr>
          <p:nvPr>
            <p:ph sz="quarter" idx="11"/>
          </p:nvPr>
        </p:nvSpPr>
        <p:spPr>
          <a:xfrm>
            <a:off x="5121897" y="1512570"/>
            <a:ext cx="4450173" cy="5546090"/>
          </a:xfrm>
          <a:prstGeom prst="rect">
            <a:avLst/>
          </a:prstGeom>
        </p:spPr>
        <p:txBody>
          <a:bodyPr/>
          <a:lstStyle>
            <a:lvl1pPr>
              <a:defRPr lang="en-US" sz="2645" smtClean="0">
                <a:solidFill>
                  <a:schemeClr val="tx2">
                    <a:lumMod val="75000"/>
                  </a:schemeClr>
                </a:solidFill>
              </a:defRPr>
            </a:lvl1pPr>
            <a:lvl2pPr>
              <a:defRPr lang="en-US" sz="2424" smtClean="0"/>
            </a:lvl2pPr>
            <a:lvl3pPr>
              <a:defRPr lang="en-US" smtClean="0">
                <a:solidFill>
                  <a:schemeClr val="tx2">
                    <a:lumMod val="75000"/>
                  </a:schemeClr>
                </a:solidFill>
              </a:defRPr>
            </a:lvl3pPr>
            <a:lvl4pPr>
              <a:defRPr lang="en-US" smtClean="0">
                <a:solidFill>
                  <a:schemeClr val="tx2">
                    <a:lumMod val="75000"/>
                  </a:schemeClr>
                </a:solidFill>
              </a:defRPr>
            </a:lvl4pPr>
            <a:lvl5pPr>
              <a:defRPr lang="en-US">
                <a:solidFill>
                  <a:schemeClr val="tx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7416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1793014" y="229337"/>
            <a:ext cx="7898007" cy="12604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59770" y="1801430"/>
            <a:ext cx="4472914" cy="25857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200616" y="1801430"/>
            <a:ext cx="4472913" cy="25857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59770" y="4555217"/>
            <a:ext cx="4472914" cy="25857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00616" y="4555217"/>
            <a:ext cx="4472913" cy="25857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48973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75863" cy="7562850"/>
          </a:xfrm>
          <a:prstGeom prst="rect">
            <a:avLst/>
          </a:prstGeom>
        </p:spPr>
      </p:pic>
      <p:sp>
        <p:nvSpPr>
          <p:cNvPr id="11" name="Title 1"/>
          <p:cNvSpPr>
            <a:spLocks noGrp="1"/>
          </p:cNvSpPr>
          <p:nvPr>
            <p:ph type="title" hasCustomPrompt="1"/>
          </p:nvPr>
        </p:nvSpPr>
        <p:spPr>
          <a:xfrm>
            <a:off x="4408190" y="2016760"/>
            <a:ext cx="5352802" cy="2184823"/>
          </a:xfrm>
        </p:spPr>
        <p:txBody>
          <a:bodyPr anchor="t">
            <a:normAutofit/>
          </a:bodyPr>
          <a:lstStyle>
            <a:lvl1pPr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3719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Enter Presentation Title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215782" y="4369647"/>
            <a:ext cx="3545210" cy="1008380"/>
          </a:xfrm>
        </p:spPr>
        <p:txBody>
          <a:bodyPr>
            <a:normAutofit/>
          </a:bodyPr>
          <a:lstStyle>
            <a:lvl1pPr algn="r">
              <a:buFontTx/>
              <a:buNone/>
              <a:defRPr sz="1818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lvl="0"/>
            <a:r>
              <a:rPr lang="en-US" dirty="0"/>
              <a:t>Enter Presenter 1</a:t>
            </a:r>
          </a:p>
          <a:p>
            <a:pPr lvl="0"/>
            <a:r>
              <a:rPr lang="en-US" dirty="0"/>
              <a:t>Enter Presenter 2</a:t>
            </a:r>
          </a:p>
        </p:txBody>
      </p:sp>
    </p:spTree>
    <p:extLst>
      <p:ext uri="{BB962C8B-B14F-4D97-AF65-F5344CB8AC3E}">
        <p14:creationId xmlns:p14="http://schemas.microsoft.com/office/powerpoint/2010/main" val="16179015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&amp; Content MDR Presen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839655" y="1260475"/>
            <a:ext cx="8648449" cy="5714153"/>
          </a:xfrm>
          <a:prstGeom prst="rect">
            <a:avLst/>
          </a:prstGeom>
        </p:spPr>
        <p:txBody>
          <a:bodyPr/>
          <a:lstStyle>
            <a:lvl1pPr>
              <a:defRPr sz="2645">
                <a:solidFill>
                  <a:schemeClr val="tx2">
                    <a:lumMod val="75000"/>
                  </a:schemeClr>
                </a:solidFill>
              </a:defRPr>
            </a:lvl1pPr>
            <a:lvl2pPr marL="818657" indent="-314868">
              <a:buFont typeface="Wingdings" pitchFamily="2" charset="2"/>
              <a:buChar char="§"/>
              <a:defRPr sz="2424">
                <a:solidFill>
                  <a:schemeClr val="tx2">
                    <a:lumMod val="75000"/>
                  </a:schemeClr>
                </a:solidFill>
              </a:defRPr>
            </a:lvl2pPr>
            <a:lvl3pPr marL="1259472" indent="-251894">
              <a:buFont typeface="Wingdings" pitchFamily="2" charset="2"/>
              <a:buChar char="§"/>
              <a:defRPr sz="2204">
                <a:solidFill>
                  <a:schemeClr val="tx2">
                    <a:lumMod val="75000"/>
                  </a:schemeClr>
                </a:solidFill>
              </a:defRPr>
            </a:lvl3pPr>
            <a:lvl4pPr>
              <a:defRPr>
                <a:solidFill>
                  <a:schemeClr val="tx2">
                    <a:lumMod val="75000"/>
                  </a:schemeClr>
                </a:solidFill>
              </a:defRPr>
            </a:lvl4pPr>
            <a:lvl5pPr>
              <a:defRPr>
                <a:solidFill>
                  <a:schemeClr val="tx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996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145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1450" cy="4983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8163"/>
            <a:ext cx="2339975" cy="512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400">
                <a:solidFill>
                  <a:srgbClr val="FFFFFF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4875" y="6888163"/>
            <a:ext cx="3186113" cy="512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400">
                <a:solidFill>
                  <a:srgbClr val="FFFFFF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4713" y="6888163"/>
            <a:ext cx="2339975" cy="512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400">
                <a:solidFill>
                  <a:srgbClr val="FFFFFF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39EB6E86-566A-614F-A56D-7C34C0CE921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  <p:sldLayoutId id="2147483824" r:id="rId12"/>
    <p:sldLayoutId id="2147483826" r:id="rId13"/>
    <p:sldLayoutId id="2147483827" r:id="rId14"/>
    <p:sldLayoutId id="2147483830" r:id="rId15"/>
    <p:sldLayoutId id="2147483831" r:id="rId16"/>
  </p:sldLayoutIdLst>
  <p:txStyles>
    <p:titleStyle>
      <a:lvl1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FFFFFF"/>
          </a:solidFill>
          <a:latin typeface="Abadi MT Condensed Extra Bold" charset="0"/>
          <a:ea typeface="ＭＳ Ｐゴシック" charset="0"/>
          <a:cs typeface="+mj-cs"/>
        </a:defRPr>
      </a:lvl1pPr>
      <a:lvl2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FFFFFF"/>
          </a:solidFill>
          <a:latin typeface="Abadi MT Condensed Extra Bold" charset="0"/>
          <a:ea typeface="ＭＳ Ｐゴシック" charset="0"/>
          <a:cs typeface="Arial Unicode MS" pitchFamily="34" charset="-128"/>
        </a:defRPr>
      </a:lvl2pPr>
      <a:lvl3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FFFFFF"/>
          </a:solidFill>
          <a:latin typeface="Abadi MT Condensed Extra Bold" charset="0"/>
          <a:ea typeface="ＭＳ Ｐゴシック" charset="0"/>
          <a:cs typeface="Arial Unicode MS" pitchFamily="34" charset="-128"/>
        </a:defRPr>
      </a:lvl3pPr>
      <a:lvl4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FFFFFF"/>
          </a:solidFill>
          <a:latin typeface="Abadi MT Condensed Extra Bold" charset="0"/>
          <a:ea typeface="ＭＳ Ｐゴシック" charset="0"/>
          <a:cs typeface="Arial Unicode MS" pitchFamily="34" charset="-128"/>
        </a:defRPr>
      </a:lvl4pPr>
      <a:lvl5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FFFFFF"/>
          </a:solidFill>
          <a:latin typeface="Abadi MT Condensed Extra Bold" charset="0"/>
          <a:ea typeface="ＭＳ Ｐゴシック" charset="0"/>
          <a:cs typeface="Arial Unicode MS" pitchFamily="34" charset="-128"/>
        </a:defRPr>
      </a:lvl5pPr>
      <a:lvl6pPr marL="25146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FFFFFF"/>
          </a:solidFill>
          <a:latin typeface="Arial" pitchFamily="34" charset="0"/>
          <a:ea typeface="Arial Unicode MS" pitchFamily="34" charset="-128"/>
          <a:cs typeface="Arial Unicode MS" pitchFamily="34" charset="-128"/>
        </a:defRPr>
      </a:lvl6pPr>
      <a:lvl7pPr marL="29718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FFFFFF"/>
          </a:solidFill>
          <a:latin typeface="Arial" pitchFamily="34" charset="0"/>
          <a:ea typeface="Arial Unicode MS" pitchFamily="34" charset="-128"/>
          <a:cs typeface="Arial Unicode MS" pitchFamily="34" charset="-128"/>
        </a:defRPr>
      </a:lvl7pPr>
      <a:lvl8pPr marL="34290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FFFFFF"/>
          </a:solidFill>
          <a:latin typeface="Arial" pitchFamily="34" charset="0"/>
          <a:ea typeface="Arial Unicode MS" pitchFamily="34" charset="-128"/>
          <a:cs typeface="Arial Unicode MS" pitchFamily="34" charset="-128"/>
        </a:defRPr>
      </a:lvl8pPr>
      <a:lvl9pPr marL="38862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FFFFFF"/>
          </a:solidFill>
          <a:latin typeface="Arial" pitchFamily="34" charset="0"/>
          <a:ea typeface="Arial Unicode MS" pitchFamily="34" charset="-128"/>
          <a:cs typeface="Arial Unicode MS" pitchFamily="34" charset="-128"/>
        </a:defRPr>
      </a:lvl9pPr>
    </p:titleStyle>
    <p:bodyStyle>
      <a:lvl1pPr marL="342900" indent="-342900" algn="l" defTabSz="457200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charset="0"/>
        <a:defRPr sz="3200">
          <a:solidFill>
            <a:srgbClr val="FFFFFF"/>
          </a:solidFill>
          <a:latin typeface="Abadi MT Condensed Extra Bold" charset="0"/>
          <a:ea typeface="ＭＳ Ｐゴシック" charset="0"/>
          <a:cs typeface="+mn-cs"/>
        </a:defRPr>
      </a:lvl1pPr>
      <a:lvl2pPr marL="742950" indent="-285750" algn="l" defTabSz="457200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charset="0"/>
        <a:defRPr sz="2800">
          <a:solidFill>
            <a:srgbClr val="FFFFFF"/>
          </a:solidFill>
          <a:latin typeface="Abadi MT Condensed Extra Bold" charset="0"/>
          <a:ea typeface="+mn-ea"/>
          <a:cs typeface="+mn-cs"/>
        </a:defRPr>
      </a:lvl2pPr>
      <a:lvl3pPr marL="1143000" indent="-228600" algn="l" defTabSz="457200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charset="0"/>
        <a:defRPr sz="2400">
          <a:solidFill>
            <a:srgbClr val="FFFFFF"/>
          </a:solidFill>
          <a:latin typeface="Abadi MT Condensed Extra Bold" charset="0"/>
          <a:ea typeface="+mn-ea"/>
          <a:cs typeface="+mn-cs"/>
        </a:defRPr>
      </a:lvl3pPr>
      <a:lvl4pPr marL="1600200" indent="-228600" algn="l" defTabSz="457200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charset="0"/>
        <a:defRPr sz="2000">
          <a:solidFill>
            <a:srgbClr val="FFFFFF"/>
          </a:solidFill>
          <a:latin typeface="Abadi MT Condensed Extra Bold" charset="0"/>
          <a:ea typeface="+mn-ea"/>
          <a:cs typeface="+mn-cs"/>
        </a:defRPr>
      </a:lvl4pPr>
      <a:lvl5pPr marL="2057400" indent="-228600" algn="l" defTabSz="457200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FFFFFF"/>
          </a:solidFill>
          <a:latin typeface="Abadi MT Condensed Extra Bold" charset="0"/>
          <a:ea typeface="+mn-ea"/>
          <a:cs typeface="+mn-cs"/>
        </a:defRPr>
      </a:lvl5pPr>
      <a:lvl6pPr marL="25146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ea typeface="+mn-ea"/>
          <a:cs typeface="+mn-cs"/>
        </a:defRPr>
      </a:lvl6pPr>
      <a:lvl7pPr marL="29718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ea typeface="+mn-ea"/>
          <a:cs typeface="+mn-cs"/>
        </a:defRPr>
      </a:lvl7pPr>
      <a:lvl8pPr marL="34290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ea typeface="+mn-ea"/>
          <a:cs typeface="+mn-cs"/>
        </a:defRPr>
      </a:lvl8pPr>
      <a:lvl9pPr marL="38862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0E847F-997A-1646-BC48-13EB9E751A4B}"/>
              </a:ext>
            </a:extLst>
          </p:cNvPr>
          <p:cNvSpPr/>
          <p:nvPr/>
        </p:nvSpPr>
        <p:spPr bwMode="auto">
          <a:xfrm>
            <a:off x="-8732" y="315674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4" name="Picture 2" descr="Image result for osiris rex">
            <a:extLst>
              <a:ext uri="{FF2B5EF4-FFF2-40B4-BE49-F238E27FC236}">
                <a16:creationId xmlns:a16="http://schemas.microsoft.com/office/drawing/2014/main" id="{D3058908-78D8-644F-9583-14EDFD4808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6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92" b="-3"/>
          <a:stretch/>
        </p:blipFill>
        <p:spPr bwMode="auto">
          <a:xfrm>
            <a:off x="5571097" y="747273"/>
            <a:ext cx="4497328" cy="4673425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66FC23-737A-4340-9838-49FE5F2F9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31" y="504825"/>
            <a:ext cx="9982200" cy="1637328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How Likely is an Asteroid to Ruin your Day?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C1411A-969C-714C-B735-D008D81222A9}"/>
              </a:ext>
            </a:extLst>
          </p:cNvPr>
          <p:cNvSpPr txBox="1"/>
          <p:nvPr/>
        </p:nvSpPr>
        <p:spPr>
          <a:xfrm>
            <a:off x="8243154" y="6524625"/>
            <a:ext cx="1823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University of Kansas</a:t>
            </a:r>
          </a:p>
          <a:p>
            <a:pPr algn="ctr"/>
            <a:r>
              <a:rPr lang="en-US" dirty="0"/>
              <a:t>May 8, 2026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2B69375-CB17-2E4D-86D3-C00A65E2FCD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04131" y="1647825"/>
            <a:ext cx="8534400" cy="4561106"/>
          </a:xfrm>
        </p:spPr>
        <p:txBody>
          <a:bodyPr>
            <a:normAutofit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algn="l">
              <a:defRPr/>
            </a:pPr>
            <a:r>
              <a:rPr lang="en-US" sz="3600" dirty="0"/>
              <a:t>Professor Humberto Campins </a:t>
            </a:r>
          </a:p>
          <a:p>
            <a:pPr marL="285750" indent="-285750" algn="l">
              <a:buClr>
                <a:srgbClr val="FFFFFF"/>
              </a:buClr>
              <a:buSzPct val="140000"/>
              <a:buFont typeface="Arial" panose="020B0604020202020204" pitchFamily="34" charset="0"/>
              <a:buChar char="•"/>
              <a:defRPr/>
            </a:pPr>
            <a:r>
              <a:rPr lang="en-US" sz="1800" b="1" dirty="0"/>
              <a:t>Fulbright Scholar, University of Coimbra, Portugal (Fall 2025). </a:t>
            </a:r>
          </a:p>
          <a:p>
            <a:pPr marL="285750" indent="-285750" algn="l">
              <a:buClr>
                <a:srgbClr val="FFFFFF"/>
              </a:buClr>
              <a:buSzPct val="140000"/>
              <a:buFont typeface="Arial" panose="020B0604020202020204" pitchFamily="34" charset="0"/>
              <a:buChar char="•"/>
              <a:defRPr/>
            </a:pPr>
            <a:r>
              <a:rPr lang="en-US" sz="1800" b="1" dirty="0"/>
              <a:t>Pegasus Professor &amp; Director of Planetary Science, University of Central Florida (UCF) </a:t>
            </a:r>
          </a:p>
          <a:p>
            <a:pPr marL="285750" indent="-285750" algn="l">
              <a:buClr>
                <a:srgbClr val="FFFFFF"/>
              </a:buClr>
              <a:buSzPct val="140000"/>
              <a:buFont typeface="Arial" panose="020B0604020202020204" pitchFamily="34" charset="0"/>
              <a:buChar char="•"/>
              <a:defRPr/>
            </a:pPr>
            <a:r>
              <a:rPr lang="en-US" sz="1800" b="1" dirty="0"/>
              <a:t>Jefferson Science Fellow (2021-2022) </a:t>
            </a:r>
            <a:r>
              <a:rPr lang="en-US" sz="1600" b="1" dirty="0"/>
              <a:t>US Department of State </a:t>
            </a:r>
          </a:p>
          <a:p>
            <a:pPr marL="285750" indent="-285750" algn="l">
              <a:buClr>
                <a:srgbClr val="FFFFFF"/>
              </a:buClr>
              <a:buSzPct val="140000"/>
              <a:buFont typeface="Arial" panose="020B0604020202020204" pitchFamily="34" charset="0"/>
              <a:buChar char="•"/>
              <a:defRPr/>
            </a:pPr>
            <a:r>
              <a:rPr lang="en-US" sz="1800" b="1" dirty="0"/>
              <a:t>Science Team Member on NASA’s OSIRIS-REx and OSIRIS-APEX asteroid missions</a:t>
            </a:r>
          </a:p>
          <a:p>
            <a:pPr marL="285750" indent="-285750" algn="l">
              <a:buClr>
                <a:srgbClr val="FFFFFF"/>
              </a:buClr>
              <a:buSzPct val="140000"/>
              <a:buFont typeface="Arial" panose="020B0604020202020204" pitchFamily="34" charset="0"/>
              <a:buChar char="•"/>
              <a:defRPr/>
            </a:pPr>
            <a:r>
              <a:rPr lang="en-US" sz="1800" b="1" dirty="0"/>
              <a:t>UCF’s Center for Lunar &amp; Asteroid Surface Science</a:t>
            </a:r>
          </a:p>
          <a:p>
            <a:pPr marL="285750" indent="-285750" algn="l">
              <a:buClr>
                <a:srgbClr val="FFFFFF"/>
              </a:buClr>
              <a:buSzPct val="140000"/>
              <a:buFont typeface="Arial" panose="020B0604020202020204" pitchFamily="34" charset="0"/>
              <a:buChar char="•"/>
              <a:defRPr/>
            </a:pPr>
            <a:r>
              <a:rPr lang="en-US" sz="1800" b="1" dirty="0"/>
              <a:t>UCF’s Hawking Center for Microgravity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761C6FC-7157-D046-B4F0-6B33867F9B90}"/>
              </a:ext>
            </a:extLst>
          </p:cNvPr>
          <p:cNvGrpSpPr/>
          <p:nvPr/>
        </p:nvGrpSpPr>
        <p:grpSpPr>
          <a:xfrm>
            <a:off x="4195722" y="6296025"/>
            <a:ext cx="1832809" cy="1234556"/>
            <a:chOff x="-136472" y="3877763"/>
            <a:chExt cx="1832809" cy="1234556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B49ACD6-B566-3F4D-B07E-013F3483745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29" y="3877763"/>
              <a:ext cx="1507444" cy="1234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 Box 12">
              <a:extLst>
                <a:ext uri="{FF2B5EF4-FFF2-40B4-BE49-F238E27FC236}">
                  <a16:creationId xmlns:a16="http://schemas.microsoft.com/office/drawing/2014/main" id="{970C46B1-3116-BD45-B584-AE28017DED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36472" y="4447364"/>
              <a:ext cx="1832809" cy="4265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 algn="ctr" eaLnBrk="1">
                <a:lnSpc>
                  <a:spcPct val="93000"/>
                </a:lnSpc>
                <a:spcBef>
                  <a:spcPct val="50000"/>
                </a:spcBef>
                <a:buClr>
                  <a:srgbClr val="000000"/>
                </a:buClr>
                <a:buSzPct val="100000"/>
                <a:buFont typeface="Times New Roman" charset="0"/>
                <a:buNone/>
              </a:pPr>
              <a:r>
                <a:rPr lang="en-US" altLang="en-US" sz="2314" b="1">
                  <a:latin typeface="Abadi MT Condensed Extra Bold" charset="0"/>
                </a:rPr>
                <a:t>UCF</a:t>
              </a:r>
            </a:p>
          </p:txBody>
        </p:sp>
      </p:grpSp>
      <p:pic>
        <p:nvPicPr>
          <p:cNvPr id="15" name="Picture 2">
            <a:extLst>
              <a:ext uri="{FF2B5EF4-FFF2-40B4-BE49-F238E27FC236}">
                <a16:creationId xmlns:a16="http://schemas.microsoft.com/office/drawing/2014/main" id="{21E6F122-B3CB-5DB5-F562-7E65FF7605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059" y="6219825"/>
            <a:ext cx="1402872" cy="1330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658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5128C-B40C-75C7-CB19-7764C4C68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D8E7336-A090-9D55-D664-D0F7E7D3B6A8}"/>
              </a:ext>
            </a:extLst>
          </p:cNvPr>
          <p:cNvSpPr/>
          <p:nvPr/>
        </p:nvSpPr>
        <p:spPr bwMode="auto">
          <a:xfrm>
            <a:off x="0" y="338839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4" name="Picture 2" descr="Image result for osiris rex">
            <a:extLst>
              <a:ext uri="{FF2B5EF4-FFF2-40B4-BE49-F238E27FC236}">
                <a16:creationId xmlns:a16="http://schemas.microsoft.com/office/drawing/2014/main" id="{79A3023D-90F1-D9C1-9C29-ABE7E1A3DC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92" b="-3"/>
          <a:stretch/>
        </p:blipFill>
        <p:spPr bwMode="auto">
          <a:xfrm>
            <a:off x="5578535" y="947587"/>
            <a:ext cx="4497328" cy="4673425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3">
            <a:extLst>
              <a:ext uri="{FF2B5EF4-FFF2-40B4-BE49-F238E27FC236}">
                <a16:creationId xmlns:a16="http://schemas.microsoft.com/office/drawing/2014/main" id="{468B129E-592B-F45B-E017-536103EB6C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89" y="338839"/>
            <a:ext cx="8564483" cy="83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lnSpcReduction="10000"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 eaLnBrk="1" hangingPunct="1"/>
            <a:r>
              <a:rPr lang="en-US" altLang="en-US" sz="5950" kern="0" dirty="0">
                <a:latin typeface="Arial" panose="020B0604020202020204" pitchFamily="34" charset="0"/>
                <a:cs typeface="Arial" panose="020B0604020202020204" pitchFamily="34" charset="0"/>
              </a:rPr>
              <a:t>Outline</a:t>
            </a: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42EDA61A-49FA-B479-DD4C-CE5B411FB6AE}"/>
              </a:ext>
            </a:extLst>
          </p:cNvPr>
          <p:cNvSpPr txBox="1">
            <a:spLocks noChangeArrowheads="1"/>
          </p:cNvSpPr>
          <p:nvPr/>
        </p:nvSpPr>
        <p:spPr>
          <a:xfrm>
            <a:off x="335862" y="1094528"/>
            <a:ext cx="9740000" cy="6129483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1425"/>
              </a:spcAft>
              <a:buClr>
                <a:srgbClr val="000000"/>
              </a:buClr>
              <a:buSzPct val="100000"/>
              <a:buFont typeface="Times New Roman" charset="0"/>
              <a:defRPr sz="32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+mn-cs"/>
              </a:defRPr>
            </a:lvl1pPr>
            <a:lvl2pPr marL="742950" indent="-28575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SzPct val="100000"/>
              <a:buFont typeface="Times New Roman" charset="0"/>
              <a:defRPr sz="28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85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575"/>
              </a:spcAft>
              <a:buClr>
                <a:srgbClr val="000000"/>
              </a:buClr>
              <a:buSzPct val="100000"/>
              <a:buFont typeface="Times New Roman" charset="0"/>
              <a:defRPr sz="20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charset="0"/>
              <a:defRPr sz="20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5pPr>
            <a:lvl6pPr marL="25146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9736" indent="-629736" eaLnBrk="1" hangingPunct="1">
              <a:buClr>
                <a:schemeClr val="bg1"/>
              </a:buClr>
              <a:buFont typeface="Times New Roman" panose="02020603050405020304" pitchFamily="18" charset="0"/>
              <a:buAutoNum type="romanUcPeriod"/>
            </a:pPr>
            <a:r>
              <a:rPr lang="en-US" altLang="en-US" sz="4000" i="1" kern="0" dirty="0">
                <a:solidFill>
                  <a:schemeClr val="bg1"/>
                </a:solidFill>
                <a:latin typeface="Arial" panose="020B0604020202020204" pitchFamily="34" charset="0"/>
              </a:rPr>
              <a:t>Asteroid Impact Hazards</a:t>
            </a:r>
          </a:p>
          <a:p>
            <a:pPr marL="629736" indent="-629736" eaLnBrk="1" hangingPunct="1">
              <a:buClr>
                <a:schemeClr val="bg1"/>
              </a:buClr>
              <a:buFont typeface="Times New Roman" panose="02020603050405020304" pitchFamily="18" charset="0"/>
              <a:buAutoNum type="romanUcPeriod"/>
            </a:pPr>
            <a:r>
              <a:rPr lang="en-US" altLang="en-US" sz="4000" i="1" kern="0" dirty="0">
                <a:solidFill>
                  <a:schemeClr val="bg1"/>
                </a:solidFill>
                <a:latin typeface="Arial" panose="020B0604020202020204" pitchFamily="34" charset="0"/>
              </a:rPr>
              <a:t>Planetary Defense: </a:t>
            </a:r>
            <a:r>
              <a:rPr lang="en-US" altLang="en-US" sz="3600" i="1" kern="0" dirty="0">
                <a:solidFill>
                  <a:schemeClr val="bg1"/>
                </a:solidFill>
                <a:latin typeface="Arial" panose="020B0604020202020204" pitchFamily="34" charset="0"/>
              </a:rPr>
              <a:t>Internacional Collaboration</a:t>
            </a:r>
          </a:p>
          <a:p>
            <a:pPr marL="1143000" lvl="1" indent="-742950" eaLnBrk="1" hangingPunct="1">
              <a:buClr>
                <a:schemeClr val="bg1"/>
              </a:buClr>
              <a:buAutoNum type="alphaUcPeriod"/>
            </a:pPr>
            <a:r>
              <a:rPr lang="en-US" altLang="en-US" sz="3200" i="1" kern="0" dirty="0">
                <a:solidFill>
                  <a:schemeClr val="bg1"/>
                </a:solidFill>
                <a:latin typeface="Arial" panose="020B0604020202020204" pitchFamily="34" charset="0"/>
              </a:rPr>
              <a:t>OSIRIS-REx (NASA) &amp; Hayabusa2 (Japan)</a:t>
            </a:r>
          </a:p>
          <a:p>
            <a:pPr marL="1143000" lvl="1" indent="-742950" algn="ctr" eaLnBrk="1" hangingPunct="1">
              <a:buClr>
                <a:schemeClr val="bg1"/>
              </a:buClr>
              <a:buAutoNum type="alphaUcPeriod"/>
            </a:pPr>
            <a:r>
              <a:rPr lang="en-US" altLang="en-US" i="1" kern="0" dirty="0">
                <a:solidFill>
                  <a:schemeClr val="bg1"/>
                </a:solidFill>
                <a:latin typeface="Arial" panose="020B0604020202020204" pitchFamily="34" charset="0"/>
              </a:rPr>
              <a:t>DART (NASA), </a:t>
            </a:r>
            <a:r>
              <a:rPr lang="en-US" altLang="en-US" i="1" kern="0" dirty="0" err="1">
                <a:solidFill>
                  <a:schemeClr val="bg1"/>
                </a:solidFill>
                <a:latin typeface="Arial" panose="020B0604020202020204" pitchFamily="34" charset="0"/>
              </a:rPr>
              <a:t>LICIACube</a:t>
            </a:r>
            <a:r>
              <a:rPr lang="en-US" altLang="en-US" i="1" kern="0" dirty="0">
                <a:solidFill>
                  <a:schemeClr val="bg1"/>
                </a:solidFill>
                <a:latin typeface="Arial" panose="020B0604020202020204" pitchFamily="34" charset="0"/>
              </a:rPr>
              <a:t> (Italy) &amp; Hera (European Space Agency)</a:t>
            </a:r>
          </a:p>
          <a:p>
            <a:pPr marL="0" indent="0" eaLnBrk="1" hangingPunct="1">
              <a:buClr>
                <a:schemeClr val="bg1"/>
              </a:buClr>
            </a:pPr>
            <a:r>
              <a:rPr lang="en-US" altLang="en-US" sz="4000" i="1" kern="0" dirty="0">
                <a:solidFill>
                  <a:schemeClr val="bg1"/>
                </a:solidFill>
                <a:latin typeface="Arial" panose="020B0604020202020204" pitchFamily="34" charset="0"/>
              </a:rPr>
              <a:t>III. Conclusion</a:t>
            </a:r>
          </a:p>
          <a:p>
            <a:pPr marL="0" indent="0" eaLnBrk="1" hangingPunct="1">
              <a:buClr>
                <a:schemeClr val="bg1"/>
              </a:buClr>
            </a:pPr>
            <a:endParaRPr lang="en-US" altLang="en-US" sz="4000" i="1" kern="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621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160BF-C7C7-A0E2-3097-DFFFBF366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4F336C8-6FC4-65DF-90CD-DE257625C5FB}"/>
              </a:ext>
            </a:extLst>
          </p:cNvPr>
          <p:cNvSpPr/>
          <p:nvPr/>
        </p:nvSpPr>
        <p:spPr bwMode="auto">
          <a:xfrm>
            <a:off x="0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5" name="Rectangle 3">
            <a:extLst>
              <a:ext uri="{FF2B5EF4-FFF2-40B4-BE49-F238E27FC236}">
                <a16:creationId xmlns:a16="http://schemas.microsoft.com/office/drawing/2014/main" id="{A942DCDE-4875-F8B0-FD68-9B1FC6C26F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531" y="338839"/>
            <a:ext cx="9448800" cy="83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fontScale="92500" lnSpcReduction="10000"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marL="0" indent="0" algn="ctr" eaLnBrk="1" hangingPunct="1">
              <a:buClr>
                <a:schemeClr val="bg1"/>
              </a:buClr>
            </a:pPr>
            <a:endParaRPr lang="en-US" altLang="en-US" sz="6000" i="1" kern="0" dirty="0">
              <a:latin typeface="Arial" panose="020B0604020202020204" pitchFamily="34" charset="0"/>
            </a:endParaRP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79CFDAA2-E609-6161-A5EE-76C600F27E0A}"/>
              </a:ext>
            </a:extLst>
          </p:cNvPr>
          <p:cNvSpPr txBox="1">
            <a:spLocks noChangeArrowheads="1"/>
          </p:cNvSpPr>
          <p:nvPr/>
        </p:nvSpPr>
        <p:spPr>
          <a:xfrm>
            <a:off x="335862" y="1094528"/>
            <a:ext cx="9740000" cy="6129483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1425"/>
              </a:spcAft>
              <a:buClr>
                <a:srgbClr val="000000"/>
              </a:buClr>
              <a:buSzPct val="100000"/>
              <a:buFont typeface="Times New Roman" charset="0"/>
              <a:defRPr sz="32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+mn-cs"/>
              </a:defRPr>
            </a:lvl1pPr>
            <a:lvl2pPr marL="742950" indent="-28575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SzPct val="100000"/>
              <a:buFont typeface="Times New Roman" charset="0"/>
              <a:defRPr sz="28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85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575"/>
              </a:spcAft>
              <a:buClr>
                <a:srgbClr val="000000"/>
              </a:buClr>
              <a:buSzPct val="100000"/>
              <a:buFont typeface="Times New Roman" charset="0"/>
              <a:defRPr sz="20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charset="0"/>
              <a:defRPr sz="200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5pPr>
            <a:lvl6pPr marL="25146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bg1"/>
              </a:buClr>
            </a:pPr>
            <a:endParaRPr lang="en-US" altLang="en-US" sz="4000" i="1" kern="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47790B-525C-8136-3676-B93A1ABE8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6131" y="1827219"/>
            <a:ext cx="6248400" cy="56880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3D6063-6552-E45C-4977-10828417A8AF}"/>
              </a:ext>
            </a:extLst>
          </p:cNvPr>
          <p:cNvSpPr txBox="1"/>
          <p:nvPr/>
        </p:nvSpPr>
        <p:spPr>
          <a:xfrm>
            <a:off x="694531" y="276225"/>
            <a:ext cx="86868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i="1" u="sng" kern="0" dirty="0">
                <a:latin typeface="Arial" panose="020B0604020202020204" pitchFamily="34" charset="0"/>
              </a:rPr>
              <a:t>Bonus:</a:t>
            </a:r>
            <a:r>
              <a:rPr lang="en-US" altLang="en-US" sz="2800" i="1" kern="0" dirty="0">
                <a:latin typeface="Arial" panose="020B0604020202020204" pitchFamily="34" charset="0"/>
              </a:rPr>
              <a:t> Portugal Signed the Artemis Accords with NASA on January 12, 2026!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145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B08E7-31BF-8073-BEE0-CCCF31D9B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B53B856-2572-62B2-0DAD-6C81D66D8A28}"/>
              </a:ext>
            </a:extLst>
          </p:cNvPr>
          <p:cNvSpPr/>
          <p:nvPr/>
        </p:nvSpPr>
        <p:spPr bwMode="auto">
          <a:xfrm>
            <a:off x="-1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DC23575B-9644-B915-8ABD-47A029C0FBE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330" y="2333624"/>
            <a:ext cx="9220201" cy="5181599"/>
          </a:xfrm>
        </p:spPr>
        <p:txBody>
          <a:bodyPr>
            <a:normAutofit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algn="l"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endParaRPr lang="en-US" sz="3600" b="1" dirty="0"/>
          </a:p>
          <a:p>
            <a:pPr marL="0" indent="0" algn="l">
              <a:buClr>
                <a:srgbClr val="FFFFFF"/>
              </a:buClr>
              <a:defRPr/>
            </a:pPr>
            <a:r>
              <a:rPr lang="en-US" sz="3600" b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84AB2E0-B248-F059-6B1F-E80D405C51C2}"/>
              </a:ext>
            </a:extLst>
          </p:cNvPr>
          <p:cNvSpPr txBox="1">
            <a:spLocks/>
          </p:cNvSpPr>
          <p:nvPr/>
        </p:nvSpPr>
        <p:spPr bwMode="auto">
          <a:xfrm>
            <a:off x="1227931" y="47626"/>
            <a:ext cx="7772400" cy="2285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fontScale="70000" lnSpcReduction="20000"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6400" b="1" i="1" kern="0" dirty="0"/>
              <a:t>I. Asteroid Impact Hazards</a:t>
            </a:r>
          </a:p>
          <a:p>
            <a:pPr algn="ctr"/>
            <a:endParaRPr lang="en-US" sz="3967" b="1" kern="0" dirty="0"/>
          </a:p>
          <a:p>
            <a:pPr algn="ctr"/>
            <a:r>
              <a:rPr lang="en-US" sz="5100" b="1" kern="0" dirty="0"/>
              <a:t>How Likely is an Asteroid to Ruin Your Day? </a:t>
            </a:r>
          </a:p>
        </p:txBody>
      </p:sp>
    </p:spTree>
    <p:extLst>
      <p:ext uri="{BB962C8B-B14F-4D97-AF65-F5344CB8AC3E}">
        <p14:creationId xmlns:p14="http://schemas.microsoft.com/office/powerpoint/2010/main" val="3464482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0E847F-997A-1646-BC48-13EB9E751A4B}"/>
              </a:ext>
            </a:extLst>
          </p:cNvPr>
          <p:cNvSpPr/>
          <p:nvPr/>
        </p:nvSpPr>
        <p:spPr bwMode="auto">
          <a:xfrm>
            <a:off x="-1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2B69375-CB17-2E4D-86D3-C00A65E2FCD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330" y="2333624"/>
            <a:ext cx="9220201" cy="5181599"/>
          </a:xfrm>
        </p:spPr>
        <p:txBody>
          <a:bodyPr>
            <a:normAutofit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algn="l"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en-US" sz="3600" b="1" dirty="0"/>
              <a:t>As individuals </a:t>
            </a:r>
            <a:r>
              <a:rPr lang="en-US" sz="3600" b="1" u="sng" dirty="0"/>
              <a:t>we should not lose sleep </a:t>
            </a:r>
            <a:r>
              <a:rPr lang="en-US" sz="3600" b="1" dirty="0"/>
              <a:t>over this because chances are so low in our lifetimes</a:t>
            </a:r>
          </a:p>
          <a:p>
            <a:pPr algn="l"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endParaRPr lang="en-US" sz="3600" b="1" dirty="0"/>
          </a:p>
          <a:p>
            <a:pPr marL="0" indent="0" algn="l">
              <a:buClr>
                <a:srgbClr val="FFFFFF"/>
              </a:buClr>
              <a:defRPr/>
            </a:pPr>
            <a:r>
              <a:rPr lang="en-US" sz="3600" b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7CB62C-DCBF-214B-BFC0-B8D8A0405475}"/>
              </a:ext>
            </a:extLst>
          </p:cNvPr>
          <p:cNvSpPr txBox="1">
            <a:spLocks/>
          </p:cNvSpPr>
          <p:nvPr/>
        </p:nvSpPr>
        <p:spPr bwMode="auto">
          <a:xfrm>
            <a:off x="1227931" y="47626"/>
            <a:ext cx="7772400" cy="2285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fontScale="70000" lnSpcReduction="20000"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6400" b="1" i="1" kern="0" dirty="0"/>
              <a:t>I. Asteroid Impact Hazards</a:t>
            </a:r>
          </a:p>
          <a:p>
            <a:pPr algn="ctr"/>
            <a:endParaRPr lang="en-US" sz="3967" b="1" kern="0" dirty="0"/>
          </a:p>
          <a:p>
            <a:pPr algn="ctr"/>
            <a:r>
              <a:rPr lang="en-US" sz="5100" b="1" kern="0" dirty="0"/>
              <a:t>How Likely is an Asteroid to Ruin Your Day? </a:t>
            </a:r>
          </a:p>
          <a:p>
            <a:pPr algn="ctr"/>
            <a:r>
              <a:rPr lang="en-US" sz="5400" b="1" kern="0" dirty="0">
                <a:solidFill>
                  <a:srgbClr val="FF0000"/>
                </a:solidFill>
              </a:rPr>
              <a:t>Not Very!</a:t>
            </a:r>
            <a:endParaRPr lang="en-US" sz="5400" kern="0" dirty="0">
              <a:solidFill>
                <a:srgbClr val="FF0000"/>
              </a:solidFill>
            </a:endParaRPr>
          </a:p>
          <a:p>
            <a:pPr algn="ctr"/>
            <a:endParaRPr lang="en-US" sz="5100" b="1" kern="0" dirty="0"/>
          </a:p>
        </p:txBody>
      </p:sp>
    </p:spTree>
    <p:extLst>
      <p:ext uri="{BB962C8B-B14F-4D97-AF65-F5344CB8AC3E}">
        <p14:creationId xmlns:p14="http://schemas.microsoft.com/office/powerpoint/2010/main" val="2393958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0E847F-997A-1646-BC48-13EB9E751A4B}"/>
              </a:ext>
            </a:extLst>
          </p:cNvPr>
          <p:cNvSpPr/>
          <p:nvPr/>
        </p:nvSpPr>
        <p:spPr bwMode="auto">
          <a:xfrm>
            <a:off x="-1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2B69375-CB17-2E4D-86D3-C00A65E2FCD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330" y="2333624"/>
            <a:ext cx="9220201" cy="5181599"/>
          </a:xfrm>
        </p:spPr>
        <p:txBody>
          <a:bodyPr>
            <a:normAutofit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algn="l"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en-US" sz="3600" b="1" dirty="0"/>
              <a:t>As individuals </a:t>
            </a:r>
            <a:r>
              <a:rPr lang="en-US" sz="3600" b="1" u="sng" dirty="0"/>
              <a:t>we should not lose sleep </a:t>
            </a:r>
            <a:r>
              <a:rPr lang="en-US" sz="3600" b="1" dirty="0"/>
              <a:t>over this because chances are so low in our lifetimes</a:t>
            </a:r>
          </a:p>
          <a:p>
            <a:pPr algn="l"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en-US" sz="3600" b="1" u="sng" dirty="0"/>
              <a:t>As a civilization we MUST do something</a:t>
            </a:r>
            <a:r>
              <a:rPr lang="en-US" sz="3600" b="1" dirty="0"/>
              <a:t>. Devastating impacts have happened (e.g., dinosaur extinction) and will happen again if we do nothing</a:t>
            </a:r>
          </a:p>
          <a:p>
            <a:pPr algn="l"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endParaRPr lang="en-US" sz="3600" b="1" dirty="0"/>
          </a:p>
          <a:p>
            <a:pPr marL="0" indent="0" algn="l">
              <a:buClr>
                <a:srgbClr val="FFFFFF"/>
              </a:buClr>
              <a:defRPr/>
            </a:pPr>
            <a:r>
              <a:rPr lang="en-US" sz="3600" b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7CB62C-DCBF-214B-BFC0-B8D8A0405475}"/>
              </a:ext>
            </a:extLst>
          </p:cNvPr>
          <p:cNvSpPr txBox="1">
            <a:spLocks/>
          </p:cNvSpPr>
          <p:nvPr/>
        </p:nvSpPr>
        <p:spPr bwMode="auto">
          <a:xfrm>
            <a:off x="1227931" y="47626"/>
            <a:ext cx="7772400" cy="2285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fontScale="70000" lnSpcReduction="20000"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6400" b="1" i="1" kern="0" dirty="0"/>
              <a:t>I. Asteroid Impact Hazards</a:t>
            </a:r>
          </a:p>
          <a:p>
            <a:pPr algn="ctr"/>
            <a:endParaRPr lang="en-US" sz="3967" b="1" kern="0" dirty="0"/>
          </a:p>
          <a:p>
            <a:pPr algn="ctr"/>
            <a:r>
              <a:rPr lang="en-US" sz="5100" b="1" kern="0" dirty="0"/>
              <a:t>How Likely is an Asteroid to Ruin Your Day? </a:t>
            </a:r>
          </a:p>
          <a:p>
            <a:pPr algn="ctr"/>
            <a:r>
              <a:rPr lang="en-US" sz="5400" b="1" kern="0" dirty="0">
                <a:solidFill>
                  <a:srgbClr val="FF0000"/>
                </a:solidFill>
              </a:rPr>
              <a:t>Not Very!</a:t>
            </a:r>
            <a:endParaRPr lang="en-US" sz="5400" kern="0" dirty="0">
              <a:solidFill>
                <a:srgbClr val="FF0000"/>
              </a:solidFill>
            </a:endParaRPr>
          </a:p>
          <a:p>
            <a:pPr algn="ctr"/>
            <a:endParaRPr lang="en-US" sz="5100" b="1" kern="0" dirty="0"/>
          </a:p>
        </p:txBody>
      </p:sp>
    </p:spTree>
    <p:extLst>
      <p:ext uri="{BB962C8B-B14F-4D97-AF65-F5344CB8AC3E}">
        <p14:creationId xmlns:p14="http://schemas.microsoft.com/office/powerpoint/2010/main" val="4250279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0E847F-997A-1646-BC48-13EB9E751A4B}"/>
              </a:ext>
            </a:extLst>
          </p:cNvPr>
          <p:cNvSpPr/>
          <p:nvPr/>
        </p:nvSpPr>
        <p:spPr bwMode="auto">
          <a:xfrm>
            <a:off x="-1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DB41C9-6484-1E3C-A846-D9ABC7046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9325"/>
            <a:ext cx="10075863" cy="74259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E14564-8473-769B-DAC5-A474E9843133}"/>
              </a:ext>
            </a:extLst>
          </p:cNvPr>
          <p:cNvSpPr txBox="1"/>
          <p:nvPr/>
        </p:nvSpPr>
        <p:spPr>
          <a:xfrm>
            <a:off x="7400131" y="7286625"/>
            <a:ext cx="28956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Image credit: </a:t>
            </a:r>
            <a:r>
              <a:rPr lang="en-US" err="1"/>
              <a:t>Yahoo.com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32515B-3743-8548-A347-BD0D7A51D1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357"/>
            <a:ext cx="10075863" cy="7425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22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0E847F-997A-1646-BC48-13EB9E751A4B}"/>
              </a:ext>
            </a:extLst>
          </p:cNvPr>
          <p:cNvSpPr/>
          <p:nvPr/>
        </p:nvSpPr>
        <p:spPr bwMode="auto">
          <a:xfrm>
            <a:off x="-1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2B69375-CB17-2E4D-86D3-C00A65E2FCD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3531" y="1724026"/>
            <a:ext cx="9448800" cy="5181599"/>
          </a:xfrm>
        </p:spPr>
        <p:txBody>
          <a:bodyPr>
            <a:normAutofit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marL="0" indent="0" algn="l">
              <a:buClr>
                <a:srgbClr val="FFFFFF"/>
              </a:buClr>
              <a:defRPr/>
            </a:pPr>
            <a:r>
              <a:rPr lang="en-US" sz="4800" b="1" u="sng"/>
              <a:t>NASA’s Planetary Defense Coordination Office</a:t>
            </a:r>
          </a:p>
          <a:p>
            <a:pPr marL="914400" lvl="1" indent="-457200">
              <a:buClr>
                <a:srgbClr val="FFFFFF"/>
              </a:buClr>
              <a:buSzPct val="60000"/>
              <a:buFont typeface="Wingdings" pitchFamily="2" charset="2"/>
              <a:buChar char="§"/>
              <a:defRPr/>
            </a:pPr>
            <a:r>
              <a:rPr lang="en-US" sz="4400" b="1">
                <a:solidFill>
                  <a:schemeClr val="bg1"/>
                </a:solidFill>
              </a:rPr>
              <a:t>Includes International Collaboration for Planetary Defense</a:t>
            </a:r>
          </a:p>
          <a:p>
            <a:pPr marL="914400" lvl="1" indent="-457200">
              <a:buClr>
                <a:srgbClr val="FFFFFF"/>
              </a:buClr>
              <a:buSzPct val="60000"/>
              <a:buFont typeface="Wingdings" pitchFamily="2" charset="2"/>
              <a:buChar char="§"/>
              <a:defRPr/>
            </a:pPr>
            <a:r>
              <a:rPr lang="en-US" sz="4400" b="1">
                <a:solidFill>
                  <a:schemeClr val="bg1"/>
                </a:solidFill>
              </a:rPr>
              <a:t>Featured in the recent movie “Don’t Look Up”</a:t>
            </a:r>
            <a:r>
              <a:rPr lang="en-US" sz="4800" b="1">
                <a:solidFill>
                  <a:schemeClr val="bg1"/>
                </a:solidFill>
              </a:rPr>
              <a:t> </a:t>
            </a:r>
          </a:p>
          <a:p>
            <a:pPr marL="0" indent="0" algn="l">
              <a:buClr>
                <a:srgbClr val="FFFFFF"/>
              </a:buClr>
              <a:defRPr/>
            </a:pPr>
            <a:r>
              <a:rPr lang="en-US" sz="3600" b="1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7CB62C-DCBF-214B-BFC0-B8D8A0405475}"/>
              </a:ext>
            </a:extLst>
          </p:cNvPr>
          <p:cNvSpPr txBox="1">
            <a:spLocks/>
          </p:cNvSpPr>
          <p:nvPr/>
        </p:nvSpPr>
        <p:spPr bwMode="auto">
          <a:xfrm>
            <a:off x="770731" y="276225"/>
            <a:ext cx="90678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5400" b="1" i="1" kern="0"/>
              <a:t>II. </a:t>
            </a:r>
            <a:r>
              <a:rPr lang="en-US" altLang="en-US" sz="5400" i="1" kern="0">
                <a:latin typeface="Arial" panose="020B0604020202020204" pitchFamily="34" charset="0"/>
              </a:rPr>
              <a:t>International Collaboration </a:t>
            </a:r>
            <a:endParaRPr lang="en-US" sz="6400" b="1" i="1" kern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639E2BA-9679-7C63-2660-C4F26A1781D5}"/>
              </a:ext>
            </a:extLst>
          </p:cNvPr>
          <p:cNvSpPr/>
          <p:nvPr/>
        </p:nvSpPr>
        <p:spPr bwMode="auto">
          <a:xfrm>
            <a:off x="3285331" y="6219825"/>
            <a:ext cx="6705600" cy="1066800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4A35F7-6783-B0CA-3C53-72DF3D2E938D}"/>
              </a:ext>
            </a:extLst>
          </p:cNvPr>
          <p:cNvSpPr/>
          <p:nvPr/>
        </p:nvSpPr>
        <p:spPr bwMode="auto">
          <a:xfrm>
            <a:off x="923131" y="6296025"/>
            <a:ext cx="6705600" cy="1066800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22992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0E847F-997A-1646-BC48-13EB9E751A4B}"/>
              </a:ext>
            </a:extLst>
          </p:cNvPr>
          <p:cNvSpPr/>
          <p:nvPr/>
        </p:nvSpPr>
        <p:spPr bwMode="auto">
          <a:xfrm>
            <a:off x="-1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2B69375-CB17-2E4D-86D3-C00A65E2FCD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3531" y="1724026"/>
            <a:ext cx="9448800" cy="5181599"/>
          </a:xfrm>
        </p:spPr>
        <p:txBody>
          <a:bodyPr>
            <a:normAutofit fontScale="85000" lnSpcReduction="20000"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marL="0" indent="0" algn="l">
              <a:buClr>
                <a:srgbClr val="FFFFFF"/>
              </a:buClr>
              <a:defRPr/>
            </a:pPr>
            <a:r>
              <a:rPr lang="en-US" sz="4800" b="1" u="sng" dirty="0"/>
              <a:t>NASA’s Planetary Defense Coordination Office</a:t>
            </a:r>
          </a:p>
          <a:p>
            <a:pPr marL="914400" lvl="1" indent="-457200">
              <a:buClr>
                <a:srgbClr val="FFFFFF"/>
              </a:buClr>
              <a:buSzPct val="60000"/>
              <a:buFont typeface="Wingdings" pitchFamily="2" charset="2"/>
              <a:buChar char="§"/>
              <a:defRPr/>
            </a:pPr>
            <a:r>
              <a:rPr lang="en-US" sz="4400" b="1" dirty="0">
                <a:solidFill>
                  <a:schemeClr val="bg1"/>
                </a:solidFill>
              </a:rPr>
              <a:t>Includes International Collaboration for Planetary Defense</a:t>
            </a:r>
          </a:p>
          <a:p>
            <a:pPr marL="914400" lvl="1" indent="-457200">
              <a:buClr>
                <a:srgbClr val="FFFFFF"/>
              </a:buClr>
              <a:buSzPct val="60000"/>
              <a:buFont typeface="Wingdings" pitchFamily="2" charset="2"/>
              <a:buChar char="§"/>
              <a:defRPr/>
            </a:pPr>
            <a:r>
              <a:rPr lang="en-US" sz="4400" b="1" dirty="0">
                <a:solidFill>
                  <a:schemeClr val="bg1"/>
                </a:solidFill>
              </a:rPr>
              <a:t>Featured in the recent movie “Don’t Look Up”…</a:t>
            </a:r>
            <a:r>
              <a:rPr lang="en-US" sz="4800" b="1" dirty="0">
                <a:solidFill>
                  <a:srgbClr val="00B0F0"/>
                </a:solidFill>
              </a:rPr>
              <a:t> in reality, they are much cooler         than in the movie! For example, Lindley Johnson (KU Alumnus and classmate)</a:t>
            </a:r>
          </a:p>
          <a:p>
            <a:pPr marL="914400" lvl="1" indent="-457200">
              <a:buClr>
                <a:srgbClr val="FFFFFF"/>
              </a:buClr>
              <a:buSzPct val="60000"/>
              <a:buFont typeface="Wingdings" pitchFamily="2" charset="2"/>
              <a:buChar char="§"/>
              <a:defRPr/>
            </a:pPr>
            <a:endParaRPr lang="en-US" sz="4800" b="1" dirty="0">
              <a:solidFill>
                <a:srgbClr val="00B0F0"/>
              </a:solidFill>
            </a:endParaRPr>
          </a:p>
          <a:p>
            <a:pPr marL="0" indent="0" algn="l">
              <a:buClr>
                <a:srgbClr val="FFFFFF"/>
              </a:buClr>
              <a:defRPr/>
            </a:pPr>
            <a:r>
              <a:rPr lang="en-US" sz="3600" b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7CB62C-DCBF-214B-BFC0-B8D8A0405475}"/>
              </a:ext>
            </a:extLst>
          </p:cNvPr>
          <p:cNvSpPr txBox="1">
            <a:spLocks/>
          </p:cNvSpPr>
          <p:nvPr/>
        </p:nvSpPr>
        <p:spPr bwMode="auto">
          <a:xfrm>
            <a:off x="770731" y="276225"/>
            <a:ext cx="90678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5400" b="1" i="1" kern="0"/>
              <a:t>II. </a:t>
            </a:r>
            <a:r>
              <a:rPr lang="en-US" altLang="en-US" sz="5400" i="1" kern="0">
                <a:latin typeface="Arial" panose="020B0604020202020204" pitchFamily="34" charset="0"/>
              </a:rPr>
              <a:t>International Collaboration </a:t>
            </a:r>
            <a:endParaRPr lang="en-US" sz="6400" b="1" i="1" kern="0"/>
          </a:p>
        </p:txBody>
      </p:sp>
      <p:pic>
        <p:nvPicPr>
          <p:cNvPr id="6" name="Graphic 5" descr="Sunglasses face outline with solid fill">
            <a:extLst>
              <a:ext uri="{FF2B5EF4-FFF2-40B4-BE49-F238E27FC236}">
                <a16:creationId xmlns:a16="http://schemas.microsoft.com/office/drawing/2014/main" id="{F3AFBB86-6162-C60D-4113-EE4D575134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56931" y="561022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439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0E847F-997A-1646-BC48-13EB9E751A4B}"/>
              </a:ext>
            </a:extLst>
          </p:cNvPr>
          <p:cNvSpPr/>
          <p:nvPr/>
        </p:nvSpPr>
        <p:spPr bwMode="auto">
          <a:xfrm>
            <a:off x="-1" y="276225"/>
            <a:ext cx="10075863" cy="743902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2B69375-CB17-2E4D-86D3-C00A65E2FCD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330" y="2333624"/>
            <a:ext cx="9220201" cy="5181599"/>
          </a:xfrm>
        </p:spPr>
        <p:txBody>
          <a:bodyPr>
            <a:normAutofit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marL="0" indent="0" algn="l">
              <a:buClr>
                <a:srgbClr val="FFFFFF"/>
              </a:buClr>
              <a:defRPr/>
            </a:pPr>
            <a:r>
              <a:rPr lang="en-US" sz="3600" b="1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7CB62C-DCBF-214B-BFC0-B8D8A0405475}"/>
              </a:ext>
            </a:extLst>
          </p:cNvPr>
          <p:cNvSpPr txBox="1">
            <a:spLocks/>
          </p:cNvSpPr>
          <p:nvPr/>
        </p:nvSpPr>
        <p:spPr bwMode="auto">
          <a:xfrm>
            <a:off x="161132" y="1190625"/>
            <a:ext cx="9914730" cy="4467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6400" b="1" i="1" kern="0"/>
              <a:t> </a:t>
            </a:r>
            <a:r>
              <a:rPr lang="en-US" sz="4800" i="1" kern="0"/>
              <a:t>Two Current Examples:</a:t>
            </a:r>
          </a:p>
          <a:p>
            <a:pPr algn="ctr"/>
            <a:endParaRPr lang="en-US" sz="5100" b="1" kern="0"/>
          </a:p>
          <a:p>
            <a:pPr algn="l"/>
            <a:r>
              <a:rPr lang="en-US" sz="3600" b="1" kern="0"/>
              <a:t>A. NASA’s OSIRIS-</a:t>
            </a:r>
            <a:r>
              <a:rPr lang="en-US" sz="3600" b="1" kern="0" err="1"/>
              <a:t>REx</a:t>
            </a:r>
            <a:r>
              <a:rPr lang="en-US" sz="3600" b="1" kern="0"/>
              <a:t> &amp; Japan’s Hayabusa2</a:t>
            </a:r>
          </a:p>
          <a:p>
            <a:pPr algn="l"/>
            <a:endParaRPr lang="en-US" sz="3600" b="1" kern="0"/>
          </a:p>
          <a:p>
            <a:pPr algn="l"/>
            <a:r>
              <a:rPr lang="en-US" sz="3600" b="1" kern="0"/>
              <a:t>B. NASA’s DART, Italy’s </a:t>
            </a:r>
            <a:r>
              <a:rPr lang="en-US" sz="3600" b="1" kern="0" err="1"/>
              <a:t>LICIACube</a:t>
            </a:r>
            <a:r>
              <a:rPr lang="en-US" sz="3600" b="1" kern="0"/>
              <a:t>, ESA’s Hera </a:t>
            </a:r>
          </a:p>
          <a:p>
            <a:pPr algn="ctr"/>
            <a:endParaRPr lang="en-US" sz="5100" b="1" kern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6E0D539-9C3B-4A9B-3BC5-67733F986FF5}"/>
              </a:ext>
            </a:extLst>
          </p:cNvPr>
          <p:cNvSpPr txBox="1">
            <a:spLocks/>
          </p:cNvSpPr>
          <p:nvPr/>
        </p:nvSpPr>
        <p:spPr bwMode="auto">
          <a:xfrm>
            <a:off x="770731" y="276225"/>
            <a:ext cx="90678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5400" b="1" i="1" kern="0"/>
              <a:t>II. </a:t>
            </a:r>
            <a:r>
              <a:rPr lang="en-US" altLang="en-US" sz="5400" i="1" kern="0">
                <a:latin typeface="Arial" panose="020B0604020202020204" pitchFamily="34" charset="0"/>
              </a:rPr>
              <a:t>International Collaboration </a:t>
            </a:r>
            <a:endParaRPr lang="en-US" sz="6400" b="1" i="1" kern="0"/>
          </a:p>
        </p:txBody>
      </p:sp>
    </p:spTree>
    <p:extLst>
      <p:ext uri="{BB962C8B-B14F-4D97-AF65-F5344CB8AC3E}">
        <p14:creationId xmlns:p14="http://schemas.microsoft.com/office/powerpoint/2010/main" val="3852088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2B69375-CB17-2E4D-86D3-C00A65E2FCD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330" y="2333624"/>
            <a:ext cx="9220201" cy="5181599"/>
          </a:xfrm>
        </p:spPr>
        <p:txBody>
          <a:bodyPr>
            <a:normAutofit/>
          </a:bodyPr>
          <a:lstStyle>
            <a:lvl1pPr algn="r">
              <a:buFontTx/>
              <a:buNone/>
              <a:defRPr sz="2200" cap="none" baseline="0">
                <a:solidFill>
                  <a:schemeClr val="bg1"/>
                </a:solidFill>
                <a:latin typeface="+mn-lt"/>
                <a:cs typeface="Arial"/>
              </a:defRPr>
            </a:lvl1pPr>
          </a:lstStyle>
          <a:p>
            <a:pPr marL="0" indent="0" algn="l">
              <a:buClr>
                <a:srgbClr val="FFFFFF"/>
              </a:buClr>
              <a:defRPr/>
            </a:pPr>
            <a:r>
              <a:rPr lang="en-US" sz="3600" b="1"/>
              <a:t>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6E0D539-9C3B-4A9B-3BC5-67733F986FF5}"/>
              </a:ext>
            </a:extLst>
          </p:cNvPr>
          <p:cNvSpPr txBox="1">
            <a:spLocks/>
          </p:cNvSpPr>
          <p:nvPr/>
        </p:nvSpPr>
        <p:spPr bwMode="auto">
          <a:xfrm>
            <a:off x="3742532" y="1800225"/>
            <a:ext cx="5638799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>
            <a:lvl1pPr algn="r" defTabSz="457200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charset="0"/>
              <a:defRPr sz="3719" b="0" cap="none" baseline="0">
                <a:solidFill>
                  <a:schemeClr val="bg1"/>
                </a:solidFill>
                <a:latin typeface="+mj-lt"/>
                <a:ea typeface="ＭＳ Ｐゴシック" charset="0"/>
                <a:cs typeface="+mj-cs"/>
              </a:defRPr>
            </a:lvl1pPr>
            <a:lvl2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2pPr>
            <a:lvl3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3pPr>
            <a:lvl4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4pPr>
            <a:lvl5pPr algn="ctr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FFFFFF"/>
                </a:solidFill>
                <a:latin typeface="Abadi MT Condensed Extra Bold" charset="0"/>
                <a:ea typeface="ＭＳ Ｐゴシック" charset="0"/>
                <a:cs typeface="Arial Unicode MS" pitchFamily="34" charset="-128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 sz="4400">
                <a:solidFill>
                  <a:srgbClr val="FFFFFF"/>
                </a:solidFill>
                <a:latin typeface="Arial" pitchFamily="34" charset="0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algn="ctr"/>
            <a:r>
              <a:rPr lang="en-US" sz="4000" b="1" kern="0"/>
              <a:t> NASA’s OSIRIS-</a:t>
            </a:r>
            <a:r>
              <a:rPr lang="en-US" sz="4000" b="1" kern="0" err="1"/>
              <a:t>REx</a:t>
            </a:r>
            <a:r>
              <a:rPr lang="en-US" sz="4000" b="1" kern="0"/>
              <a:t> </a:t>
            </a:r>
          </a:p>
          <a:p>
            <a:pPr algn="ctr"/>
            <a:r>
              <a:rPr lang="en-US" sz="4000" b="1" kern="0"/>
              <a:t>&amp; Japan’s Hayabusa2</a:t>
            </a:r>
          </a:p>
          <a:p>
            <a:pPr algn="l"/>
            <a:endParaRPr lang="en-US" sz="5400" b="1" kern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B12AC7E-C5B6-A1BD-6843-A8BA9F2069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399" y="3569421"/>
            <a:ext cx="5732464" cy="351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506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1427163" y="255588"/>
            <a:ext cx="7897812" cy="838200"/>
          </a:xfrm>
        </p:spPr>
        <p:txBody>
          <a:bodyPr lIns="100759" tIns="50379" rIns="100759" bIns="50379" rtlCol="0">
            <a:noAutofit/>
          </a:bodyPr>
          <a:lstStyle/>
          <a:p>
            <a:pPr>
              <a:defRPr/>
            </a:pPr>
            <a:r>
              <a:rPr lang="en-US" sz="3085" cap="small"/>
              <a:t>OSIRIS-REx: </a:t>
            </a:r>
            <a:br>
              <a:rPr lang="en-US" sz="3085" cap="small"/>
            </a:br>
            <a:r>
              <a:rPr lang="en-US" sz="3085" cap="small"/>
              <a:t>Exploring our Past, Securing our Future</a:t>
            </a:r>
          </a:p>
        </p:txBody>
      </p:sp>
      <p:pic>
        <p:nvPicPr>
          <p:cNvPr id="24578" name="Picture 5" descr="ss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0388" y="1636713"/>
            <a:ext cx="4471987" cy="2584450"/>
          </a:xfrm>
        </p:spPr>
      </p:pic>
      <p:pic>
        <p:nvPicPr>
          <p:cNvPr id="24579" name="Content Placeholder 11" descr="asteroid_earth_impact.jpg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00650" y="1684338"/>
            <a:ext cx="4473575" cy="2582862"/>
          </a:xfrm>
        </p:spPr>
      </p:pic>
      <p:pic>
        <p:nvPicPr>
          <p:cNvPr id="24580" name="Content Placeholder 3" descr="Asteroid-human mission.jpg"/>
          <p:cNvPicPr>
            <a:picLocks noGrp="1" noChangeAspect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0388" y="4724400"/>
            <a:ext cx="4471987" cy="2582863"/>
          </a:xfrm>
        </p:spPr>
      </p:pic>
      <p:pic>
        <p:nvPicPr>
          <p:cNvPr id="24581" name="Content Placeholder 3" descr="asteroid-mining-base.jpg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00650" y="4724400"/>
            <a:ext cx="4473575" cy="2582863"/>
          </a:xfrm>
        </p:spPr>
      </p:pic>
      <p:sp>
        <p:nvSpPr>
          <p:cNvPr id="15" name="TextBox 14"/>
          <p:cNvSpPr txBox="1"/>
          <p:nvPr/>
        </p:nvSpPr>
        <p:spPr>
          <a:xfrm>
            <a:off x="1008063" y="1274763"/>
            <a:ext cx="3862387" cy="3984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1983"/>
              <a:t>Revealing Solar System History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626100" y="1274763"/>
            <a:ext cx="3862388" cy="3984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1983"/>
              <a:t>Mitigating Impact Hazards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9788" y="4286250"/>
            <a:ext cx="3862387" cy="3984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1983"/>
              <a:t>Enabling Human Exploration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626100" y="4286250"/>
            <a:ext cx="3862388" cy="3984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1983"/>
              <a:t>Developing a Space Economy</a:t>
            </a:r>
          </a:p>
        </p:txBody>
      </p:sp>
      <p:sp>
        <p:nvSpPr>
          <p:cNvPr id="19" name="Slide Number Placeholder 2"/>
          <p:cNvSpPr txBox="1">
            <a:spLocks/>
          </p:cNvSpPr>
          <p:nvPr/>
        </p:nvSpPr>
        <p:spPr>
          <a:xfrm>
            <a:off x="9658350" y="7173913"/>
            <a:ext cx="415925" cy="403225"/>
          </a:xfrm>
          <a:prstGeom prst="rect">
            <a:avLst/>
          </a:prstGeom>
        </p:spPr>
        <p:txBody>
          <a:bodyPr lIns="100759" tIns="50379" rIns="100759" bIns="50379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ヒラギノ角ゴ Pro W3" charset="-128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9pPr>
          </a:lstStyle>
          <a:p>
            <a:pPr>
              <a:defRPr/>
            </a:pPr>
            <a:fld id="{EE888D18-AFEA-5346-860D-CF84FE028D5F}" type="slidenum">
              <a:rPr lang="en-US" sz="1102">
                <a:solidFill>
                  <a:srgbClr val="000000"/>
                </a:solidFill>
                <a:latin typeface="Calibri"/>
                <a:cs typeface="Calibri"/>
              </a:rPr>
              <a:pPr>
                <a:defRPr/>
              </a:pPr>
              <a:t>12</a:t>
            </a:fld>
            <a:endParaRPr lang="en-US" sz="1102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0163" y="7278688"/>
            <a:ext cx="3902075" cy="2619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102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University of Tokyo Space Museum - July 11, 2015 </a:t>
            </a:r>
          </a:p>
        </p:txBody>
      </p:sp>
    </p:spTree>
    <p:extLst>
      <p:ext uri="{BB962C8B-B14F-4D97-AF65-F5344CB8AC3E}">
        <p14:creationId xmlns:p14="http://schemas.microsoft.com/office/powerpoint/2010/main" val="375599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Content Placeholder 3" descr="asteroid-mining-base.jpg"/>
          <p:cNvPicPr>
            <a:picLocks noGrp="1" noChangeAspect="1"/>
          </p:cNvPicPr>
          <p:nvPr>
            <p:ph sz="quarter" idx="4"/>
          </p:nvPr>
        </p:nvPicPr>
        <p:blipFill>
          <a:blip r:embed="rId2">
            <a:alphaModFix amt="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962025"/>
            <a:ext cx="10066338" cy="5811838"/>
          </a:xfrm>
        </p:spPr>
      </p:pic>
      <p:sp>
        <p:nvSpPr>
          <p:cNvPr id="39938" name="Title 1"/>
          <p:cNvSpPr>
            <a:spLocks noGrp="1"/>
          </p:cNvSpPr>
          <p:nvPr>
            <p:ph type="title" sz="quarter"/>
          </p:nvPr>
        </p:nvSpPr>
        <p:spPr>
          <a:xfrm>
            <a:off x="0" y="-28575"/>
            <a:ext cx="9990138" cy="1260475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US" altLang="en-US" sz="4800" b="1">
                <a:ea typeface="ＭＳ Ｐゴシック" charset="-128"/>
              </a:rPr>
              <a:t>Developing a Space Economy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sz="quarter" idx="1"/>
          </p:nvPr>
        </p:nvSpPr>
        <p:spPr>
          <a:xfrm>
            <a:off x="85725" y="1038225"/>
            <a:ext cx="9904413" cy="6248400"/>
          </a:xfrm>
        </p:spPr>
        <p:txBody>
          <a:bodyPr/>
          <a:lstStyle/>
          <a:p>
            <a:pPr marL="571500" indent="-571500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4000">
                <a:ea typeface="ＭＳ Ｐゴシック" charset="-128"/>
              </a:rPr>
              <a:t>Asteroids are ideal Resources for a developing a space economy</a:t>
            </a:r>
          </a:p>
          <a:p>
            <a:pPr marL="571500" indent="-571500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4000">
                <a:ea typeface="ＭＳ Ｐゴシック" charset="-128"/>
              </a:rPr>
              <a:t>Soon mining asteroids for fuel and building materials will be cheaper than launching from Earth</a:t>
            </a:r>
          </a:p>
          <a:p>
            <a:pPr marL="571500" indent="-571500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4000">
                <a:ea typeface="ＭＳ Ｐゴシック" charset="-128"/>
              </a:rPr>
              <a:t>Communication &amp; other satellites will be 3-D printed in space with asteroid materials </a:t>
            </a:r>
          </a:p>
          <a:p>
            <a:pPr marL="571500" indent="-571500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4000">
                <a:ea typeface="ＭＳ Ｐゴシック" charset="-128"/>
              </a:rPr>
              <a:t>For example, imagine 3-D printing most of the Webb Space Telescope </a:t>
            </a:r>
            <a:r>
              <a:rPr lang="en-US" altLang="en-US" sz="4000" u="sng">
                <a:ea typeface="ＭＳ Ｐゴシック" charset="-128"/>
              </a:rPr>
              <a:t>in space</a:t>
            </a:r>
            <a:r>
              <a:rPr lang="en-US" altLang="en-US" sz="4000">
                <a:ea typeface="ＭＳ Ｐゴシック" charset="-128"/>
              </a:rPr>
              <a:t>, instead of launching it</a:t>
            </a:r>
          </a:p>
        </p:txBody>
      </p:sp>
      <p:sp>
        <p:nvSpPr>
          <p:cNvPr id="2" name="Rectangle 7"/>
          <p:cNvSpPr>
            <a:spLocks noChangeArrowheads="1"/>
          </p:cNvSpPr>
          <p:nvPr/>
        </p:nvSpPr>
        <p:spPr bwMode="auto">
          <a:xfrm>
            <a:off x="0" y="1066800"/>
            <a:ext cx="11382375" cy="46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D6B85-A4F2-E842-8A52-824AAE8B3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037" y="1200993"/>
            <a:ext cx="6179238" cy="629345"/>
          </a:xfrm>
        </p:spPr>
        <p:txBody>
          <a:bodyPr vert="horz" wrap="square" lIns="75509" tIns="37755" rIns="75509" bIns="37755" numCol="1" rtlCol="0" anchor="ctr" anchorCtr="0" compatLnSpc="1">
            <a:prstTxWarp prst="textNoShape">
              <a:avLst/>
            </a:prstTxWarp>
            <a:noAutofit/>
          </a:bodyPr>
          <a:lstStyle/>
          <a:p>
            <a:pPr>
              <a:buFont typeface="Times New Roman" charset="0"/>
              <a:buNone/>
              <a:defRPr/>
            </a:pPr>
            <a:r>
              <a:rPr lang="en-US" sz="3597" cap="small"/>
              <a:t>OSIRIS-REx Defined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CFF3996-20E7-B14F-A7E5-9AA495BD6CF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275" y="943141"/>
            <a:ext cx="5629340" cy="5629340"/>
          </a:xfrm>
        </p:spPr>
      </p:pic>
      <p:sp>
        <p:nvSpPr>
          <p:cNvPr id="7" name="Slide Number Placeholder 2">
            <a:extLst>
              <a:ext uri="{FF2B5EF4-FFF2-40B4-BE49-F238E27FC236}">
                <a16:creationId xmlns:a16="http://schemas.microsoft.com/office/drawing/2014/main" id="{AD367C1D-CE03-CC41-9EEE-A0D3E1B1995B}"/>
              </a:ext>
            </a:extLst>
          </p:cNvPr>
          <p:cNvSpPr txBox="1">
            <a:spLocks/>
          </p:cNvSpPr>
          <p:nvPr/>
        </p:nvSpPr>
        <p:spPr>
          <a:xfrm>
            <a:off x="8500518" y="6323789"/>
            <a:ext cx="311698" cy="302181"/>
          </a:xfrm>
          <a:prstGeom prst="rect">
            <a:avLst/>
          </a:prstGeom>
        </p:spPr>
        <p:txBody>
          <a:bodyPr lIns="75509" tIns="37755" rIns="75509" bIns="37755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ヒラギノ角ゴ Pro W3" charset="-128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9pPr>
          </a:lstStyle>
          <a:p>
            <a:pPr>
              <a:defRPr/>
            </a:pPr>
            <a:fld id="{670A36EB-FC76-0444-9ADD-2CCDB3A8965A}" type="slidenum">
              <a:rPr lang="en-US" sz="826">
                <a:latin typeface="Calibri"/>
                <a:cs typeface="Calibri"/>
              </a:rPr>
              <a:pPr>
                <a:defRPr/>
              </a:pPr>
              <a:t>14</a:t>
            </a:fld>
            <a:endParaRPr lang="en-US" sz="826">
              <a:latin typeface="Calibri"/>
              <a:cs typeface="Calibri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FB0028A-D38A-D540-B036-AC149BF6781F}"/>
              </a:ext>
            </a:extLst>
          </p:cNvPr>
          <p:cNvSpPr txBox="1">
            <a:spLocks/>
          </p:cNvSpPr>
          <p:nvPr/>
        </p:nvSpPr>
        <p:spPr>
          <a:xfrm>
            <a:off x="-44164" y="570579"/>
            <a:ext cx="4720675" cy="1385599"/>
          </a:xfrm>
          <a:prstGeom prst="rect">
            <a:avLst/>
          </a:prstGeom>
        </p:spPr>
        <p:txBody>
          <a:bodyPr vert="horz" lIns="75569" tIns="37784" rIns="75569" bIns="37784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6" b="1" cap="small">
                <a:solidFill>
                  <a:schemeClr val="bg1"/>
                </a:solidFill>
              </a:rPr>
              <a:t>Asteroid 101955 </a:t>
            </a:r>
            <a:r>
              <a:rPr lang="en-US" sz="3306" b="1" cap="small" err="1">
                <a:solidFill>
                  <a:schemeClr val="bg1"/>
                </a:solidFill>
              </a:rPr>
              <a:t>Bennu</a:t>
            </a:r>
            <a:endParaRPr lang="en-US" sz="3306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638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9E1D4-5D92-457F-8192-5B220D8CF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28575"/>
            <a:ext cx="10075863" cy="1905000"/>
          </a:xfrm>
          <a:noFill/>
          <a:ln w="19050">
            <a:noFill/>
          </a:ln>
        </p:spPr>
        <p:txBody>
          <a:bodyPr wrap="square">
            <a:normAutofit/>
          </a:bodyPr>
          <a:lstStyle/>
          <a:p>
            <a:pPr algn="ctr"/>
            <a:r>
              <a:rPr lang="en-US" sz="4000" b="1">
                <a:solidFill>
                  <a:schemeClr val="bg1"/>
                </a:solidFill>
              </a:rPr>
              <a:t>Most Predicted Results for </a:t>
            </a:r>
            <a:r>
              <a:rPr lang="en-US" sz="4000" b="1" err="1">
                <a:solidFill>
                  <a:schemeClr val="bg1"/>
                </a:solidFill>
              </a:rPr>
              <a:t>Bennu</a:t>
            </a:r>
            <a:r>
              <a:rPr lang="en-US" sz="4000" b="1">
                <a:solidFill>
                  <a:schemeClr val="bg1"/>
                </a:solidFill>
              </a:rPr>
              <a:t> Matched the Findings Very Wel</a:t>
            </a:r>
            <a:r>
              <a:rPr lang="en-US" sz="3600" b="1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E2F68-C9A6-4279-9E6E-8F58FB7F5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782" y="2181225"/>
            <a:ext cx="9154349" cy="5715000"/>
          </a:xfrm>
        </p:spPr>
        <p:txBody>
          <a:bodyPr>
            <a:normAutofit/>
          </a:bodyPr>
          <a:lstStyle/>
          <a:p>
            <a:pPr marL="571500" indent="-571500">
              <a:buClr>
                <a:srgbClr val="FFFFFF"/>
              </a:buClr>
              <a:buFont typeface="Wingdings" pitchFamily="2" charset="2"/>
              <a:buChar char="§"/>
            </a:pPr>
            <a:r>
              <a:rPr lang="en-US" sz="4000">
                <a:solidFill>
                  <a:schemeClr val="bg1"/>
                </a:solidFill>
              </a:rPr>
              <a:t>Global Properties</a:t>
            </a:r>
          </a:p>
          <a:p>
            <a:pPr marL="571500" indent="-571500">
              <a:buClr>
                <a:srgbClr val="FFFFFF"/>
              </a:buClr>
              <a:buFont typeface="Wingdings" pitchFamily="2" charset="2"/>
              <a:buChar char="§"/>
            </a:pPr>
            <a:r>
              <a:rPr lang="en-US" sz="4000">
                <a:solidFill>
                  <a:schemeClr val="bg1"/>
                </a:solidFill>
              </a:rPr>
              <a:t>Spin top shape</a:t>
            </a:r>
          </a:p>
          <a:p>
            <a:pPr marL="571500" indent="-571500">
              <a:buClr>
                <a:srgbClr val="FFFFFF"/>
              </a:buClr>
              <a:buFont typeface="Wingdings" pitchFamily="2" charset="2"/>
              <a:buChar char="§"/>
            </a:pPr>
            <a:r>
              <a:rPr lang="en-US" sz="4000">
                <a:solidFill>
                  <a:schemeClr val="bg1"/>
                </a:solidFill>
              </a:rPr>
              <a:t>Composition, etc.</a:t>
            </a:r>
          </a:p>
          <a:p>
            <a:endParaRPr lang="en-US" sz="4000">
              <a:solidFill>
                <a:schemeClr val="bg1"/>
              </a:solidFill>
            </a:endParaRPr>
          </a:p>
          <a:p>
            <a:r>
              <a:rPr lang="en-US" sz="4000">
                <a:solidFill>
                  <a:schemeClr val="bg1"/>
                </a:solidFill>
              </a:rPr>
              <a:t>We expected areas coarse sand or pebbles on the surface</a:t>
            </a:r>
          </a:p>
          <a:p>
            <a:endParaRPr lang="en-US" sz="1653">
              <a:solidFill>
                <a:schemeClr val="bg1"/>
              </a:solidFill>
            </a:endParaRPr>
          </a:p>
          <a:p>
            <a:endParaRPr lang="en-US" sz="1653">
              <a:solidFill>
                <a:schemeClr val="bg1"/>
              </a:solidFill>
            </a:endParaRPr>
          </a:p>
          <a:p>
            <a:endParaRPr lang="en-US" sz="1653">
              <a:solidFill>
                <a:schemeClr val="bg1"/>
              </a:solidFill>
            </a:endParaRPr>
          </a:p>
          <a:p>
            <a:endParaRPr lang="en-US" sz="1653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0529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6471E-2398-DE44-B603-AB26A8D0C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" y="2020668"/>
            <a:ext cx="2051278" cy="1548378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Coarse sand or pebbles?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rgbClr val="FF0000"/>
                </a:solidFill>
              </a:rPr>
              <a:t>NO!</a:t>
            </a:r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A45859-9D26-DD47-91CF-128ABFB0E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A95B0-449C-554B-86BE-ED5855C048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Asteroid Science in the Age of Hayabusa2 and OSIRIS-REx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6D3E68-593E-D64B-A908-9E7D4CBCE3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0931" y="352425"/>
            <a:ext cx="7388781" cy="738878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2416C05-FE6D-8247-86B3-AC47ED117A2B}"/>
              </a:ext>
            </a:extLst>
          </p:cNvPr>
          <p:cNvSpPr/>
          <p:nvPr/>
        </p:nvSpPr>
        <p:spPr bwMode="auto">
          <a:xfrm>
            <a:off x="8731" y="50244"/>
            <a:ext cx="6248400" cy="302181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32DB320-B93C-AD44-EB32-59A0FF3E1EEA}"/>
              </a:ext>
            </a:extLst>
          </p:cNvPr>
          <p:cNvCxnSpPr>
            <a:cxnSpLocks/>
          </p:cNvCxnSpPr>
          <p:nvPr/>
        </p:nvCxnSpPr>
        <p:spPr bwMode="auto">
          <a:xfrm>
            <a:off x="6180931" y="3095625"/>
            <a:ext cx="1828800" cy="1524000"/>
          </a:xfrm>
          <a:prstGeom prst="straightConnector1">
            <a:avLst/>
          </a:prstGeom>
          <a:ln w="19050" cap="flat" cmpd="sng" algn="ctr">
            <a:solidFill>
              <a:srgbClr val="FF0000"/>
            </a:solidFill>
            <a:prstDash val="solid"/>
            <a:round/>
            <a:headEnd type="arrow" w="med" len="med"/>
            <a:tailEnd type="arrow" w="med" len="med"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F03F996-0623-054E-0405-78B70B861B2E}"/>
              </a:ext>
            </a:extLst>
          </p:cNvPr>
          <p:cNvSpPr txBox="1"/>
          <p:nvPr/>
        </p:nvSpPr>
        <p:spPr>
          <a:xfrm>
            <a:off x="6104731" y="3668494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~10 meters</a:t>
            </a:r>
          </a:p>
        </p:txBody>
      </p:sp>
    </p:spTree>
    <p:extLst>
      <p:ext uri="{BB962C8B-B14F-4D97-AF65-F5344CB8AC3E}">
        <p14:creationId xmlns:p14="http://schemas.microsoft.com/office/powerpoint/2010/main" val="496873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327150" y="198438"/>
            <a:ext cx="8245475" cy="839787"/>
          </a:xfrm>
        </p:spPr>
        <p:txBody>
          <a:bodyPr/>
          <a:lstStyle/>
          <a:p>
            <a:pPr>
              <a:defRPr/>
            </a:pPr>
            <a:r>
              <a:rPr>
                <a:solidFill>
                  <a:schemeClr val="bg1"/>
                </a:solidFill>
              </a:rPr>
              <a:t>Touch-and-Go Maneuver</a:t>
            </a:r>
          </a:p>
        </p:txBody>
      </p:sp>
      <p:sp>
        <p:nvSpPr>
          <p:cNvPr id="34818" name="Content Placeholder 4"/>
          <p:cNvSpPr>
            <a:spLocks noGrp="1"/>
          </p:cNvSpPr>
          <p:nvPr>
            <p:ph sz="quarter" idx="10"/>
          </p:nvPr>
        </p:nvSpPr>
        <p:spPr>
          <a:xfrm>
            <a:off x="503238" y="1262063"/>
            <a:ext cx="4533900" cy="5948362"/>
          </a:xfrm>
        </p:spPr>
        <p:txBody>
          <a:bodyPr/>
          <a:lstStyle/>
          <a:p>
            <a:pPr marL="0" indent="0">
              <a:buClr>
                <a:schemeClr val="bg1"/>
              </a:buClr>
            </a:pPr>
            <a:r>
              <a:rPr lang="en-US" altLang="en-US" sz="2800">
                <a:solidFill>
                  <a:schemeClr val="bg1"/>
                </a:solidFill>
                <a:ea typeface="ＭＳ Ｐゴシック" charset="-128"/>
              </a:rPr>
              <a:t>Artist Concept in Proposal</a:t>
            </a:r>
            <a:endParaRPr altLang="en-US" sz="2800">
              <a:solidFill>
                <a:schemeClr val="bg1"/>
              </a:solidFill>
              <a:ea typeface="ＭＳ Ｐゴシック" charset="-128"/>
            </a:endParaRPr>
          </a:p>
        </p:txBody>
      </p:sp>
      <p:pic>
        <p:nvPicPr>
          <p:cNvPr id="34819" name="Content Placeholder 7"/>
          <p:cNvPicPr>
            <a:picLocks noGrp="1" noChangeAspect="1"/>
          </p:cNvPicPr>
          <p:nvPr>
            <p:ph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42" b="-385"/>
          <a:stretch>
            <a:fillRect/>
          </a:stretch>
        </p:blipFill>
        <p:spPr>
          <a:xfrm>
            <a:off x="8731" y="1647825"/>
            <a:ext cx="5038725" cy="4011613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21B79F-E6AC-E954-85DE-A94BBB83F405}"/>
              </a:ext>
            </a:extLst>
          </p:cNvPr>
          <p:cNvSpPr txBox="1">
            <a:spLocks/>
          </p:cNvSpPr>
          <p:nvPr/>
        </p:nvSpPr>
        <p:spPr bwMode="auto">
          <a:xfrm>
            <a:off x="5190330" y="2604484"/>
            <a:ext cx="4876802" cy="896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1425"/>
              </a:spcAft>
              <a:buClr>
                <a:srgbClr val="000000"/>
              </a:buClr>
              <a:buSzPct val="100000"/>
              <a:buFont typeface="Times New Roman" charset="0"/>
              <a:defRPr lang="en-US" sz="2645" smtClean="0">
                <a:solidFill>
                  <a:schemeClr val="tx2">
                    <a:lumMod val="75000"/>
                  </a:schemeClr>
                </a:solidFill>
                <a:latin typeface="Abadi MT Condensed Extra Bold" charset="0"/>
                <a:ea typeface="ＭＳ Ｐゴシック" charset="0"/>
                <a:cs typeface="+mn-cs"/>
              </a:defRPr>
            </a:lvl1pPr>
            <a:lvl2pPr marL="742950" indent="-28575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SzPct val="100000"/>
              <a:buFont typeface="Times New Roman" charset="0"/>
              <a:defRPr lang="en-US" sz="2424" smtClean="0">
                <a:solidFill>
                  <a:srgbClr val="FFFFFF"/>
                </a:solidFill>
                <a:latin typeface="Abadi MT Condensed Extra Bold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850"/>
              </a:spcAft>
              <a:buClr>
                <a:srgbClr val="000000"/>
              </a:buClr>
              <a:buSzPct val="100000"/>
              <a:buFont typeface="Times New Roman" charset="0"/>
              <a:defRPr lang="en-US" sz="2400" smtClean="0">
                <a:solidFill>
                  <a:schemeClr val="tx2">
                    <a:lumMod val="75000"/>
                  </a:schemeClr>
                </a:solidFill>
                <a:latin typeface="Abadi MT Condensed Extra Bold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575"/>
              </a:spcAft>
              <a:buClr>
                <a:srgbClr val="000000"/>
              </a:buClr>
              <a:buSzPct val="100000"/>
              <a:buFont typeface="Times New Roman" charset="0"/>
              <a:defRPr lang="en-US" sz="2000" smtClean="0">
                <a:solidFill>
                  <a:schemeClr val="tx2">
                    <a:lumMod val="75000"/>
                  </a:schemeClr>
                </a:solidFill>
                <a:latin typeface="Abadi MT Condensed Extra Bold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charset="0"/>
              <a:defRPr lang="en-US" sz="2000">
                <a:solidFill>
                  <a:schemeClr val="tx2">
                    <a:lumMod val="75000"/>
                  </a:schemeClr>
                </a:solidFill>
                <a:latin typeface="Abadi MT Condensed Extra Bold" charset="0"/>
                <a:ea typeface="+mn-ea"/>
                <a:cs typeface="+mn-cs"/>
              </a:defRPr>
            </a:lvl5pPr>
            <a:lvl6pPr marL="25146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itchFamily="18" charset="0"/>
              <a:defRPr sz="2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bg1"/>
              </a:buClr>
            </a:pPr>
            <a:r>
              <a:rPr lang="en-US" altLang="en-US" sz="2800" kern="0">
                <a:solidFill>
                  <a:schemeClr val="bg1"/>
                </a:solidFill>
                <a:ea typeface="ＭＳ Ｐゴシック" charset="-128"/>
              </a:rPr>
              <a:t>Artist Concept after we got there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94D265-16B9-B9BA-E05E-C44BDF6A7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096" y="3500642"/>
            <a:ext cx="6339235" cy="3938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4593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327150" y="-180975"/>
            <a:ext cx="8245475" cy="839787"/>
          </a:xfrm>
        </p:spPr>
        <p:txBody>
          <a:bodyPr/>
          <a:lstStyle/>
          <a:p>
            <a:pPr>
              <a:defRPr/>
            </a:pPr>
            <a:r>
              <a:rPr>
                <a:solidFill>
                  <a:schemeClr val="bg1"/>
                </a:solidFill>
              </a:rPr>
              <a:t>Sample Collected</a:t>
            </a:r>
            <a:r>
              <a:rPr lang="en-US">
                <a:solidFill>
                  <a:schemeClr val="bg1"/>
                </a:solidFill>
              </a:rPr>
              <a:t> October 20, 2020</a:t>
            </a:r>
            <a:endParaRPr>
              <a:solidFill>
                <a:schemeClr val="bg1"/>
              </a:solidFill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324BBDCF-4A43-2049-B36E-72436C618B1F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85131" y="474568"/>
            <a:ext cx="7063582" cy="7063582"/>
          </a:xfrm>
        </p:spPr>
      </p:pic>
    </p:spTree>
    <p:extLst>
      <p:ext uri="{BB962C8B-B14F-4D97-AF65-F5344CB8AC3E}">
        <p14:creationId xmlns:p14="http://schemas.microsoft.com/office/powerpoint/2010/main" val="1961424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3F9ECB5C-B24D-DDA5-2884-F4E2F6E806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725084">
            <a:off x="247815" y="2132949"/>
            <a:ext cx="4648679" cy="334704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A76B745-6BE6-00BC-57DD-B26B2CF0EF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597112" y="1094529"/>
            <a:ext cx="5373793" cy="5373793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D31EF3-577C-F8B6-243D-242BA30FCB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06D4ED1-B374-4EF8-B0DC-842899D74E08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1683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68E26-58F5-49F2-B9D5-8974B3004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8427" y="-104775"/>
            <a:ext cx="4392104" cy="1095488"/>
          </a:xfrm>
        </p:spPr>
        <p:txBody>
          <a:bodyPr>
            <a:normAutofit/>
          </a:bodyPr>
          <a:lstStyle/>
          <a:p>
            <a:r>
              <a:rPr lang="en-US" sz="4463" b="1"/>
              <a:t>Success!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6D048-10D6-46CB-9546-8841C88D1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31" y="962025"/>
            <a:ext cx="9914732" cy="1095488"/>
          </a:xfrm>
        </p:spPr>
        <p:txBody>
          <a:bodyPr anchor="t">
            <a:normAutofit lnSpcReduction="10000"/>
          </a:bodyPr>
          <a:lstStyle/>
          <a:p>
            <a:pPr marL="472288" indent="-472288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3300">
                <a:ea typeface="ＭＳ Ｐゴシック" charset="-128"/>
              </a:rPr>
              <a:t>NASA’s OSIRIS-</a:t>
            </a:r>
            <a:r>
              <a:rPr lang="en-US" altLang="en-US" sz="3300" err="1">
                <a:ea typeface="ＭＳ Ｐゴシック" charset="-128"/>
              </a:rPr>
              <a:t>REx</a:t>
            </a:r>
            <a:r>
              <a:rPr lang="en-US" altLang="en-US" sz="3300">
                <a:ea typeface="ＭＳ Ｐゴシック" charset="-128"/>
              </a:rPr>
              <a:t> returned the sample from asteroid Bennu Sept. 24, 2023</a:t>
            </a:r>
          </a:p>
          <a:p>
            <a:pPr marL="0" indent="0">
              <a:buClr>
                <a:schemeClr val="tx1"/>
              </a:buClr>
            </a:pPr>
            <a:endParaRPr lang="en-US" altLang="en-US" sz="2644">
              <a:ea typeface="ＭＳ Ｐゴシック" charset="-128"/>
            </a:endParaRPr>
          </a:p>
          <a:p>
            <a:pPr>
              <a:buClr>
                <a:schemeClr val="tx1"/>
              </a:buClr>
            </a:pPr>
            <a:endParaRPr lang="en-US" sz="1488"/>
          </a:p>
        </p:txBody>
      </p:sp>
      <p:pic>
        <p:nvPicPr>
          <p:cNvPr id="27650" name="Picture 2" descr="A desert landscape, sandy with tufts of green shrubs, is pictured here. In the middle of the image is a dark, cone-shaped object. To its left is an orange and white clump of fabric.">
            <a:extLst>
              <a:ext uri="{FF2B5EF4-FFF2-40B4-BE49-F238E27FC236}">
                <a16:creationId xmlns:a16="http://schemas.microsoft.com/office/drawing/2014/main" id="{3512135C-4785-1010-FC59-159BFD7AA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131" y="1834430"/>
            <a:ext cx="7620000" cy="5071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9212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6D048-10D6-46CB-9546-8841C88D1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31" y="123826"/>
            <a:ext cx="9525000" cy="762000"/>
          </a:xfrm>
        </p:spPr>
        <p:txBody>
          <a:bodyPr anchor="t">
            <a:normAutofit/>
          </a:bodyPr>
          <a:lstStyle/>
          <a:p>
            <a:pPr marL="0" indent="0" algn="ctr">
              <a:buClr>
                <a:schemeClr val="bg1"/>
              </a:buClr>
            </a:pPr>
            <a:r>
              <a:rPr lang="en-US" altLang="en-US">
                <a:ea typeface="ＭＳ Ｐゴシック" charset="-128"/>
              </a:rPr>
              <a:t>Minimum threshold reached(~70 gr), total sample ~120 gr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5A708E-529B-740E-E7C1-7313C0418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1731" y="1508365"/>
            <a:ext cx="7772400" cy="4546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0058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Related image">
            <a:extLst>
              <a:ext uri="{FF2B5EF4-FFF2-40B4-BE49-F238E27FC236}">
                <a16:creationId xmlns:a16="http://schemas.microsoft.com/office/drawing/2014/main" id="{85C8811C-D9B1-4AA0-BFBC-ABBBAED227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46178" y="504825"/>
            <a:ext cx="10075863" cy="566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7FFFD5-59BD-4F4F-AF17-FD778C9B1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31" y="-28575"/>
            <a:ext cx="5084108" cy="1556886"/>
          </a:xfrm>
        </p:spPr>
        <p:txBody>
          <a:bodyPr>
            <a:noAutofit/>
          </a:bodyPr>
          <a:lstStyle/>
          <a:p>
            <a:pPr algn="l"/>
            <a:r>
              <a:rPr lang="en-US" sz="3000" b="1"/>
              <a:t>Japanese Space Agency’s  Hayabusa2 returned samples from asteroid </a:t>
            </a:r>
            <a:r>
              <a:rPr lang="en-US" sz="3000" b="1" err="1"/>
              <a:t>Ryugu</a:t>
            </a:r>
            <a:r>
              <a:rPr lang="en-US" sz="3000" b="1"/>
              <a:t> in December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B1A5E-64D7-4599-91E8-EA01536BB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331" y="6172200"/>
            <a:ext cx="9838532" cy="1343025"/>
          </a:xfrm>
        </p:spPr>
        <p:txBody>
          <a:bodyPr anchor="ctr">
            <a:normAutofit/>
          </a:bodyPr>
          <a:lstStyle/>
          <a:p>
            <a:r>
              <a:rPr lang="en-US" sz="3000" u="sng">
                <a:solidFill>
                  <a:srgbClr val="FFC000"/>
                </a:solidFill>
              </a:rPr>
              <a:t>Agreement between NASA and JAXA</a:t>
            </a:r>
            <a:r>
              <a:rPr lang="en-US" sz="3000">
                <a:solidFill>
                  <a:srgbClr val="FFC000"/>
                </a:solidFill>
              </a:rPr>
              <a:t>: OSIRIS-</a:t>
            </a:r>
            <a:r>
              <a:rPr lang="en-US" sz="3000" err="1">
                <a:solidFill>
                  <a:srgbClr val="FFC000"/>
                </a:solidFill>
              </a:rPr>
              <a:t>REx</a:t>
            </a:r>
            <a:r>
              <a:rPr lang="en-US" sz="3000">
                <a:solidFill>
                  <a:srgbClr val="FFC000"/>
                </a:solidFill>
              </a:rPr>
              <a:t> and Hayabusa2 will share samples and other information on these two “potentially hazardous asteroids”</a:t>
            </a:r>
          </a:p>
        </p:txBody>
      </p:sp>
    </p:spTree>
    <p:extLst>
      <p:ext uri="{BB962C8B-B14F-4D97-AF65-F5344CB8AC3E}">
        <p14:creationId xmlns:p14="http://schemas.microsoft.com/office/powerpoint/2010/main" val="39446041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68E26-58F5-49F2-B9D5-8974B3004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1" y="998171"/>
            <a:ext cx="8980189" cy="1095488"/>
          </a:xfrm>
        </p:spPr>
        <p:txBody>
          <a:bodyPr>
            <a:normAutofit fontScale="90000"/>
          </a:bodyPr>
          <a:lstStyle/>
          <a:p>
            <a:r>
              <a:rPr lang="en-US" altLang="en-US" sz="4800" i="1">
                <a:solidFill>
                  <a:schemeClr val="bg1"/>
                </a:solidFill>
                <a:latin typeface="Arial" panose="020B0604020202020204" pitchFamily="34" charset="0"/>
              </a:rPr>
              <a:t>NASA’s DART &amp; Italy’s </a:t>
            </a:r>
            <a:r>
              <a:rPr lang="en-US" altLang="en-US" sz="4800" i="1" err="1">
                <a:solidFill>
                  <a:schemeClr val="bg1"/>
                </a:solidFill>
                <a:latin typeface="Arial" panose="020B0604020202020204" pitchFamily="34" charset="0"/>
              </a:rPr>
              <a:t>LICIACube</a:t>
            </a:r>
            <a:r>
              <a:rPr lang="en-US" altLang="en-US" sz="4800" i="1">
                <a:solidFill>
                  <a:schemeClr val="bg1"/>
                </a:solidFill>
                <a:latin typeface="Arial" panose="020B0604020202020204" pitchFamily="34" charset="0"/>
              </a:rPr>
              <a:t> missions</a:t>
            </a:r>
            <a:br>
              <a:rPr lang="en-US" altLang="en-US" sz="4800" i="1">
                <a:solidFill>
                  <a:schemeClr val="bg1"/>
                </a:solidFill>
                <a:latin typeface="Arial" panose="020B0604020202020204" pitchFamily="34" charset="0"/>
              </a:rPr>
            </a:br>
            <a:endParaRPr lang="en-US" sz="4463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6D048-10D6-46CB-9546-8841C88D1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31" y="1900413"/>
            <a:ext cx="5867400" cy="4548011"/>
          </a:xfrm>
        </p:spPr>
        <p:txBody>
          <a:bodyPr anchor="t">
            <a:normAutofit/>
          </a:bodyPr>
          <a:lstStyle/>
          <a:p>
            <a:pPr marL="0" indent="0">
              <a:buClr>
                <a:schemeClr val="tx1"/>
              </a:buClr>
            </a:pPr>
            <a:endParaRPr lang="en-US" altLang="en-US" sz="2644">
              <a:ea typeface="ＭＳ Ｐゴシック" charset="-128"/>
            </a:endParaRPr>
          </a:p>
          <a:p>
            <a:pPr>
              <a:buClr>
                <a:schemeClr val="tx1"/>
              </a:buClr>
            </a:pPr>
            <a:endParaRPr lang="en-US" sz="1488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356BAC-B422-6FC0-EE58-FD95F19205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2529036"/>
            <a:ext cx="10075863" cy="37669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A271BF-D6EA-DB25-5680-38B2BD1174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1" y="2562225"/>
            <a:ext cx="2552700" cy="83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573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68E26-58F5-49F2-B9D5-8974B3004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1" y="998171"/>
            <a:ext cx="8980189" cy="1095488"/>
          </a:xfrm>
        </p:spPr>
        <p:txBody>
          <a:bodyPr>
            <a:normAutofit fontScale="90000"/>
          </a:bodyPr>
          <a:lstStyle/>
          <a:p>
            <a:r>
              <a:rPr lang="en-US" altLang="en-US" sz="4800" i="1">
                <a:solidFill>
                  <a:schemeClr val="bg1"/>
                </a:solidFill>
                <a:latin typeface="Arial" panose="020B0604020202020204" pitchFamily="34" charset="0"/>
              </a:rPr>
              <a:t>NASA’s DART &amp; Italy’s </a:t>
            </a:r>
            <a:r>
              <a:rPr lang="en-US" altLang="en-US" sz="4800" i="1" err="1">
                <a:solidFill>
                  <a:schemeClr val="bg1"/>
                </a:solidFill>
                <a:latin typeface="Arial" panose="020B0604020202020204" pitchFamily="34" charset="0"/>
              </a:rPr>
              <a:t>LICIACube</a:t>
            </a:r>
            <a:r>
              <a:rPr lang="en-US" altLang="en-US" sz="4800" i="1">
                <a:solidFill>
                  <a:schemeClr val="bg1"/>
                </a:solidFill>
                <a:latin typeface="Arial" panose="020B0604020202020204" pitchFamily="34" charset="0"/>
              </a:rPr>
              <a:t> missions</a:t>
            </a:r>
            <a:br>
              <a:rPr lang="en-US" altLang="en-US" sz="4800" i="1">
                <a:solidFill>
                  <a:schemeClr val="bg1"/>
                </a:solidFill>
                <a:latin typeface="Arial" panose="020B0604020202020204" pitchFamily="34" charset="0"/>
              </a:rPr>
            </a:br>
            <a:endParaRPr lang="en-US" sz="4463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6D048-10D6-46CB-9546-8841C88D1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31" y="1900413"/>
            <a:ext cx="5867400" cy="4548011"/>
          </a:xfrm>
        </p:spPr>
        <p:txBody>
          <a:bodyPr anchor="t">
            <a:normAutofit/>
          </a:bodyPr>
          <a:lstStyle/>
          <a:p>
            <a:pPr marL="0" indent="0">
              <a:buClr>
                <a:schemeClr val="tx1"/>
              </a:buClr>
            </a:pPr>
            <a:endParaRPr lang="en-US" altLang="en-US" sz="2644">
              <a:ea typeface="ＭＳ Ｐゴシック" charset="-128"/>
            </a:endParaRPr>
          </a:p>
          <a:p>
            <a:pPr>
              <a:buClr>
                <a:schemeClr val="tx1"/>
              </a:buClr>
            </a:pPr>
            <a:endParaRPr lang="en-US" sz="1488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FB59B7-F12F-06B2-C928-D9D037752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44" y="1859926"/>
            <a:ext cx="10047320" cy="580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999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467D2-49C9-245C-3F75-6A1C65E9F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238" y="12700"/>
            <a:ext cx="9061450" cy="1254125"/>
          </a:xfrm>
        </p:spPr>
        <p:txBody>
          <a:bodyPr/>
          <a:lstStyle/>
          <a:p>
            <a:r>
              <a:rPr lang="en-US"/>
              <a:t>Dimorphous from DART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FE1DAE4-3609-4DE9-8A7A-0DF89342DEB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107" y="1768475"/>
            <a:ext cx="6793712" cy="498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4521B99B-09A3-430F-B574-46BA31A2B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3" y="1343025"/>
            <a:ext cx="77914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52392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935BA18C-1C04-154B-BC44-7E1B7BCD58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325" y="0"/>
            <a:ext cx="8175625" cy="756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9467D2-49C9-245C-3F75-6A1C65E9F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238" y="12700"/>
            <a:ext cx="9061450" cy="1254125"/>
          </a:xfrm>
        </p:spPr>
        <p:txBody>
          <a:bodyPr/>
          <a:lstStyle/>
          <a:p>
            <a:r>
              <a:rPr lang="en-US"/>
              <a:t>Impact!</a:t>
            </a:r>
          </a:p>
        </p:txBody>
      </p:sp>
    </p:spTree>
    <p:extLst>
      <p:ext uri="{BB962C8B-B14F-4D97-AF65-F5344CB8AC3E}">
        <p14:creationId xmlns:p14="http://schemas.microsoft.com/office/powerpoint/2010/main" val="18552367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477FB-98F2-E841-B0D3-48EA8B232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b="1"/>
              <a:t>After DART is Hera</a:t>
            </a:r>
            <a:br>
              <a:rPr lang="en-US" b="1"/>
            </a:br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915964C-94EE-7B47-A19C-4CC0CBB24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3697" y="1768475"/>
            <a:ext cx="8860531" cy="4983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6424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osiris rex">
            <a:extLst>
              <a:ext uri="{FF2B5EF4-FFF2-40B4-BE49-F238E27FC236}">
                <a16:creationId xmlns:a16="http://schemas.microsoft.com/office/drawing/2014/main" id="{D9E60420-81E4-4820-B0E1-80A5FC4E7E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92" b="-3"/>
          <a:stretch/>
        </p:blipFill>
        <p:spPr bwMode="auto">
          <a:xfrm>
            <a:off x="5578535" y="947587"/>
            <a:ext cx="4497328" cy="4673425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F68E26-58F5-49F2-B9D5-8974B3004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1" y="-180975"/>
            <a:ext cx="7837189" cy="1095488"/>
          </a:xfrm>
        </p:spPr>
        <p:txBody>
          <a:bodyPr>
            <a:normAutofit/>
          </a:bodyPr>
          <a:lstStyle/>
          <a:p>
            <a:r>
              <a:rPr lang="en-US" sz="4463" b="1" dirty="0"/>
              <a:t>Conclusions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858F226-35C5-74A8-CB06-FFC7EF79F63C}"/>
              </a:ext>
            </a:extLst>
          </p:cNvPr>
          <p:cNvGrpSpPr/>
          <p:nvPr/>
        </p:nvGrpSpPr>
        <p:grpSpPr>
          <a:xfrm>
            <a:off x="3894931" y="6067425"/>
            <a:ext cx="1752600" cy="1219200"/>
            <a:chOff x="-136472" y="3877763"/>
            <a:chExt cx="1832809" cy="1234556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38E4A6D-AAD6-965B-3B93-292FC5E2270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29" y="3877763"/>
              <a:ext cx="1507444" cy="1234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 Box 12">
              <a:extLst>
                <a:ext uri="{FF2B5EF4-FFF2-40B4-BE49-F238E27FC236}">
                  <a16:creationId xmlns:a16="http://schemas.microsoft.com/office/drawing/2014/main" id="{70066D52-C59C-47C6-519F-3D676D478D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36472" y="4447364"/>
              <a:ext cx="1832809" cy="4265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 algn="ctr" eaLnBrk="1">
                <a:lnSpc>
                  <a:spcPct val="93000"/>
                </a:lnSpc>
                <a:spcBef>
                  <a:spcPct val="50000"/>
                </a:spcBef>
                <a:buClr>
                  <a:srgbClr val="000000"/>
                </a:buClr>
                <a:buSzPct val="100000"/>
                <a:buFont typeface="Times New Roman" charset="0"/>
                <a:buNone/>
              </a:pPr>
              <a:r>
                <a:rPr lang="en-US" altLang="en-US" sz="2314" b="1" dirty="0">
                  <a:latin typeface="Abadi MT Condensed Extra Bold" charset="0"/>
                </a:rPr>
                <a:t>UCF</a:t>
              </a: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6D048-10D6-46CB-9546-8841C88D1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31" y="657225"/>
            <a:ext cx="9361190" cy="6019800"/>
          </a:xfrm>
        </p:spPr>
        <p:txBody>
          <a:bodyPr anchor="t">
            <a:normAutofit/>
          </a:bodyPr>
          <a:lstStyle/>
          <a:p>
            <a:pPr marL="472288" indent="-472288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3600" dirty="0">
                <a:ea typeface="ＭＳ Ｐゴシック" charset="-128"/>
              </a:rPr>
              <a:t>Planetary Defense against asteroid impacts benefits from international collaboration</a:t>
            </a:r>
          </a:p>
          <a:p>
            <a:pPr marL="472288" indent="-472288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3600" dirty="0">
                <a:ea typeface="ＭＳ Ｐゴシック" charset="-128"/>
              </a:rPr>
              <a:t>NASA’s OSIRIS-</a:t>
            </a:r>
            <a:r>
              <a:rPr lang="en-US" altLang="en-US" sz="3600" dirty="0" err="1">
                <a:ea typeface="ＭＳ Ｐゴシック" charset="-128"/>
              </a:rPr>
              <a:t>REx</a:t>
            </a:r>
            <a:r>
              <a:rPr lang="en-US" altLang="en-US" sz="3600" dirty="0">
                <a:ea typeface="ＭＳ Ｐゴシック" charset="-128"/>
              </a:rPr>
              <a:t> and Japan’s Hyabusa2 sampled potentially hazardous asteroids Bennu &amp; </a:t>
            </a:r>
            <a:r>
              <a:rPr lang="en-US" altLang="en-US" sz="3600" dirty="0" err="1">
                <a:ea typeface="ＭＳ Ｐゴシック" charset="-128"/>
              </a:rPr>
              <a:t>Ryugu</a:t>
            </a:r>
            <a:endParaRPr lang="en-US" altLang="en-US" sz="3600" dirty="0">
              <a:ea typeface="ＭＳ Ｐゴシック" charset="-128"/>
            </a:endParaRPr>
          </a:p>
          <a:p>
            <a:pPr marL="472288" indent="-472288">
              <a:buClr>
                <a:schemeClr val="bg1"/>
              </a:buClr>
              <a:buFont typeface="Wingdings" charset="2"/>
              <a:buChar char="§"/>
            </a:pPr>
            <a:r>
              <a:rPr lang="en-US" altLang="en-US" sz="3600" dirty="0">
                <a:ea typeface="ＭＳ Ｐゴシック" charset="-128"/>
              </a:rPr>
              <a:t>NASA’s DART, Italy’s </a:t>
            </a:r>
            <a:r>
              <a:rPr lang="en-US" altLang="en-US" sz="3600" dirty="0" err="1">
                <a:ea typeface="ＭＳ Ｐゴシック" charset="-128"/>
              </a:rPr>
              <a:t>LICIACube</a:t>
            </a:r>
            <a:r>
              <a:rPr lang="en-US" altLang="en-US" sz="3600" dirty="0">
                <a:ea typeface="ＭＳ Ｐゴシック" charset="-128"/>
              </a:rPr>
              <a:t> &amp; Hera: successfully tested a planetary defense technique against near-Earth asteroids</a:t>
            </a:r>
          </a:p>
          <a:p>
            <a:pPr marL="472288" indent="-472288">
              <a:buClr>
                <a:schemeClr val="bg1"/>
              </a:buClr>
              <a:buFont typeface="Wingdings" charset="2"/>
              <a:buChar char="§"/>
            </a:pPr>
            <a:endParaRPr lang="en-US" altLang="en-US" sz="3600" dirty="0">
              <a:ea typeface="ＭＳ Ｐゴシック" charset="-128"/>
            </a:endParaRPr>
          </a:p>
          <a:p>
            <a:pPr marL="472288" indent="-472288">
              <a:buClr>
                <a:schemeClr val="bg1"/>
              </a:buClr>
              <a:buFont typeface="Wingdings" charset="2"/>
              <a:buChar char="§"/>
            </a:pPr>
            <a:endParaRPr lang="en-US" altLang="en-US" sz="2800" dirty="0">
              <a:ea typeface="ＭＳ Ｐゴシック" charset="-128"/>
            </a:endParaRPr>
          </a:p>
          <a:p>
            <a:pPr>
              <a:buClr>
                <a:schemeClr val="tx1"/>
              </a:buClr>
            </a:pPr>
            <a:endParaRPr lang="en-US" sz="1488" dirty="0"/>
          </a:p>
        </p:txBody>
      </p:sp>
    </p:spTree>
    <p:extLst>
      <p:ext uri="{BB962C8B-B14F-4D97-AF65-F5344CB8AC3E}">
        <p14:creationId xmlns:p14="http://schemas.microsoft.com/office/powerpoint/2010/main" val="41347368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7150" y="2332038"/>
            <a:ext cx="8245475" cy="839787"/>
          </a:xfrm>
        </p:spPr>
        <p:txBody>
          <a:bodyPr lIns="100759" tIns="50379" rIns="100759" bIns="50379" rtlCol="0">
            <a:noAutofit/>
          </a:bodyPr>
          <a:lstStyle/>
          <a:p>
            <a:pPr>
              <a:defRPr/>
            </a:pPr>
            <a:r>
              <a:rPr lang="en-US" cap="small" dirty="0"/>
              <a:t>Questions</a:t>
            </a:r>
          </a:p>
        </p:txBody>
      </p:sp>
      <p:sp>
        <p:nvSpPr>
          <p:cNvPr id="7" name="Slide Number Placeholder 2"/>
          <p:cNvSpPr txBox="1">
            <a:spLocks/>
          </p:cNvSpPr>
          <p:nvPr/>
        </p:nvSpPr>
        <p:spPr>
          <a:xfrm>
            <a:off x="9658350" y="7173913"/>
            <a:ext cx="415925" cy="403225"/>
          </a:xfrm>
          <a:prstGeom prst="rect">
            <a:avLst/>
          </a:prstGeom>
        </p:spPr>
        <p:txBody>
          <a:bodyPr lIns="100759" tIns="50379" rIns="100759" bIns="50379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ヒラギノ角ゴ Pro W3" charset="-128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ヒラギノ角ゴ Pro W3" charset="-128"/>
                <a:cs typeface="+mn-cs"/>
              </a:defRPr>
            </a:lvl9pPr>
          </a:lstStyle>
          <a:p>
            <a:pPr>
              <a:defRPr/>
            </a:pPr>
            <a:fld id="{F3E96131-C288-EC4D-BECB-0C533A392C4F}" type="slidenum">
              <a:rPr lang="en-US" sz="1102">
                <a:latin typeface="Calibri"/>
                <a:cs typeface="Calibri"/>
              </a:rPr>
              <a:pPr>
                <a:defRPr/>
              </a:pPr>
              <a:t>29</a:t>
            </a:fld>
            <a:endParaRPr lang="en-US" sz="1102">
              <a:latin typeface="Calibri"/>
              <a:cs typeface="Calibri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163" y="7278688"/>
            <a:ext cx="3902075" cy="2619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102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University of Tokyo Space Museum - July 11, 2015 </a:t>
            </a:r>
          </a:p>
        </p:txBody>
      </p:sp>
    </p:spTree>
    <p:extLst>
      <p:ext uri="{BB962C8B-B14F-4D97-AF65-F5344CB8AC3E}">
        <p14:creationId xmlns:p14="http://schemas.microsoft.com/office/powerpoint/2010/main" val="3102108886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itchFamily="34" charset="0"/>
            <a:ea typeface="Arial Unicode MS" pitchFamily="34" charset="-128"/>
            <a:cs typeface="Arial Unicode MS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itchFamily="34" charset="0"/>
            <a:ea typeface="Arial Unicode MS" pitchFamily="34" charset="-128"/>
            <a:cs typeface="Arial Unicode MS" pitchFamily="34" charset="-128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/>
</file>

<file path=docProps/core.xml><?xml version="1.0" encoding="utf-8"?>
<Properties xmlns="http://schemas.openxmlformats.org/officeDocument/2006/extended-properties"/>
</file>